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Source Sans 3" panose="020B0604020202020204" charset="0"/>
      <p:regular r:id="rId14"/>
    </p:embeddedFont>
    <p:embeddedFont>
      <p:font typeface="Source Serif 4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FF446-D607-4EDE-8AFC-870787F34D68}" v="6" dt="2025-11-16T11:48:15.4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0" d="100"/>
          <a:sy n="50" d="100"/>
        </p:scale>
        <p:origin x="5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vraj Nakwal" userId="57c876feaebe9998" providerId="LiveId" clId="{69277832-13B9-45EE-B71E-6A7C06F807D8}"/>
    <pc:docChg chg="undo custSel modSld">
      <pc:chgData name="Yuvraj Nakwal" userId="57c876feaebe9998" providerId="LiveId" clId="{69277832-13B9-45EE-B71E-6A7C06F807D8}" dt="2025-11-16T17:44:16.219" v="417" actId="20577"/>
      <pc:docMkLst>
        <pc:docMk/>
      </pc:docMkLst>
      <pc:sldChg chg="delSp modSp mod">
        <pc:chgData name="Yuvraj Nakwal" userId="57c876feaebe9998" providerId="LiveId" clId="{69277832-13B9-45EE-B71E-6A7C06F807D8}" dt="2025-11-16T17:44:16.219" v="417" actId="20577"/>
        <pc:sldMkLst>
          <pc:docMk/>
          <pc:sldMk cId="0" sldId="256"/>
        </pc:sldMkLst>
        <pc:spChg chg="mod">
          <ac:chgData name="Yuvraj Nakwal" userId="57c876feaebe9998" providerId="LiveId" clId="{69277832-13B9-45EE-B71E-6A7C06F807D8}" dt="2025-11-16T17:44:16.219" v="417" actId="20577"/>
          <ac:spMkLst>
            <pc:docMk/>
            <pc:sldMk cId="0" sldId="256"/>
            <ac:spMk id="4" creationId="{00000000-0000-0000-0000-000000000000}"/>
          </ac:spMkLst>
        </pc:spChg>
        <pc:spChg chg="del mod">
          <ac:chgData name="Yuvraj Nakwal" userId="57c876feaebe9998" providerId="LiveId" clId="{69277832-13B9-45EE-B71E-6A7C06F807D8}" dt="2025-11-16T11:51:17.496" v="293" actId="21"/>
          <ac:spMkLst>
            <pc:docMk/>
            <pc:sldMk cId="0" sldId="256"/>
            <ac:spMk id="5" creationId="{00000000-0000-0000-0000-000000000000}"/>
          </ac:spMkLst>
        </pc:spChg>
      </pc:sldChg>
      <pc:sldChg chg="addSp modSp mod">
        <pc:chgData name="Yuvraj Nakwal" userId="57c876feaebe9998" providerId="LiveId" clId="{69277832-13B9-45EE-B71E-6A7C06F807D8}" dt="2025-11-16T11:49:44.332" v="84" actId="255"/>
        <pc:sldMkLst>
          <pc:docMk/>
          <pc:sldMk cId="0" sldId="257"/>
        </pc:sldMkLst>
        <pc:spChg chg="mod">
          <ac:chgData name="Yuvraj Nakwal" userId="57c876feaebe9998" providerId="LiveId" clId="{69277832-13B9-45EE-B71E-6A7C06F807D8}" dt="2025-11-16T11:49:16.857" v="81" actId="14100"/>
          <ac:spMkLst>
            <pc:docMk/>
            <pc:sldMk cId="0" sldId="257"/>
            <ac:spMk id="2" creationId="{00000000-0000-0000-0000-000000000000}"/>
          </ac:spMkLst>
        </pc:spChg>
        <pc:spChg chg="mod">
          <ac:chgData name="Yuvraj Nakwal" userId="57c876feaebe9998" providerId="LiveId" clId="{69277832-13B9-45EE-B71E-6A7C06F807D8}" dt="2025-11-16T11:49:33.150" v="82" actId="255"/>
          <ac:spMkLst>
            <pc:docMk/>
            <pc:sldMk cId="0" sldId="257"/>
            <ac:spMk id="3" creationId="{00000000-0000-0000-0000-000000000000}"/>
          </ac:spMkLst>
        </pc:spChg>
        <pc:spChg chg="mod">
          <ac:chgData name="Yuvraj Nakwal" userId="57c876feaebe9998" providerId="LiveId" clId="{69277832-13B9-45EE-B71E-6A7C06F807D8}" dt="2025-11-16T11:49:44.332" v="84" actId="255"/>
          <ac:spMkLst>
            <pc:docMk/>
            <pc:sldMk cId="0" sldId="257"/>
            <ac:spMk id="4" creationId="{00000000-0000-0000-0000-000000000000}"/>
          </ac:spMkLst>
        </pc:spChg>
        <pc:spChg chg="add mod">
          <ac:chgData name="Yuvraj Nakwal" userId="57c876feaebe9998" providerId="LiveId" clId="{69277832-13B9-45EE-B71E-6A7C06F807D8}" dt="2025-11-16T11:49:01.933" v="79" actId="14100"/>
          <ac:spMkLst>
            <pc:docMk/>
            <pc:sldMk cId="0" sldId="257"/>
            <ac:spMk id="6" creationId="{EE2F06E2-41D0-9449-8EDD-7367FD91CB63}"/>
          </ac:spMkLst>
        </pc:spChg>
        <pc:picChg chg="mod">
          <ac:chgData name="Yuvraj Nakwal" userId="57c876feaebe9998" providerId="LiveId" clId="{69277832-13B9-45EE-B71E-6A7C06F807D8}" dt="2025-11-16T11:48:56.619" v="78" actId="1076"/>
          <ac:picMkLst>
            <pc:docMk/>
            <pc:sldMk cId="0" sldId="257"/>
            <ac:picMk id="5" creationId="{00000000-0000-0000-0000-000000000000}"/>
          </ac:picMkLst>
        </pc:picChg>
      </pc:sldChg>
      <pc:sldChg chg="addSp modSp mod">
        <pc:chgData name="Yuvraj Nakwal" userId="57c876feaebe9998" providerId="LiveId" clId="{69277832-13B9-45EE-B71E-6A7C06F807D8}" dt="2025-11-16T11:38:42.483" v="13" actId="14100"/>
        <pc:sldMkLst>
          <pc:docMk/>
          <pc:sldMk cId="0" sldId="258"/>
        </pc:sldMkLst>
        <pc:spChg chg="add mod">
          <ac:chgData name="Yuvraj Nakwal" userId="57c876feaebe9998" providerId="LiveId" clId="{69277832-13B9-45EE-B71E-6A7C06F807D8}" dt="2025-11-16T11:38:42.483" v="13" actId="14100"/>
          <ac:spMkLst>
            <pc:docMk/>
            <pc:sldMk cId="0" sldId="258"/>
            <ac:spMk id="13" creationId="{E13359A0-53B0-3D78-1708-0DE51BEA62E6}"/>
          </ac:spMkLst>
        </pc:spChg>
      </pc:sldChg>
      <pc:sldChg chg="addSp modSp mod">
        <pc:chgData name="Yuvraj Nakwal" userId="57c876feaebe9998" providerId="LiveId" clId="{69277832-13B9-45EE-B71E-6A7C06F807D8}" dt="2025-11-16T11:38:57.071" v="15" actId="14100"/>
        <pc:sldMkLst>
          <pc:docMk/>
          <pc:sldMk cId="0" sldId="260"/>
        </pc:sldMkLst>
        <pc:spChg chg="add mod">
          <ac:chgData name="Yuvraj Nakwal" userId="57c876feaebe9998" providerId="LiveId" clId="{69277832-13B9-45EE-B71E-6A7C06F807D8}" dt="2025-11-16T11:38:57.071" v="15" actId="14100"/>
          <ac:spMkLst>
            <pc:docMk/>
            <pc:sldMk cId="0" sldId="260"/>
            <ac:spMk id="16" creationId="{8A1FA0F8-3381-3F9C-587D-8027E4DD7CAB}"/>
          </ac:spMkLst>
        </pc:spChg>
      </pc:sldChg>
      <pc:sldChg chg="addSp modSp mod">
        <pc:chgData name="Yuvraj Nakwal" userId="57c876feaebe9998" providerId="LiveId" clId="{69277832-13B9-45EE-B71E-6A7C06F807D8}" dt="2025-11-16T11:39:07.818" v="17" actId="14100"/>
        <pc:sldMkLst>
          <pc:docMk/>
          <pc:sldMk cId="0" sldId="261"/>
        </pc:sldMkLst>
        <pc:spChg chg="add mod">
          <ac:chgData name="Yuvraj Nakwal" userId="57c876feaebe9998" providerId="LiveId" clId="{69277832-13B9-45EE-B71E-6A7C06F807D8}" dt="2025-11-16T11:39:07.818" v="17" actId="14100"/>
          <ac:spMkLst>
            <pc:docMk/>
            <pc:sldMk cId="0" sldId="261"/>
            <ac:spMk id="7" creationId="{77E31E47-105D-61CF-C470-EDB35F6BC84E}"/>
          </ac:spMkLst>
        </pc:spChg>
      </pc:sldChg>
      <pc:sldChg chg="addSp modSp mod">
        <pc:chgData name="Yuvraj Nakwal" userId="57c876feaebe9998" providerId="LiveId" clId="{69277832-13B9-45EE-B71E-6A7C06F807D8}" dt="2025-11-16T12:03:01.737" v="404" actId="1076"/>
        <pc:sldMkLst>
          <pc:docMk/>
          <pc:sldMk cId="0" sldId="262"/>
        </pc:sldMkLst>
        <pc:spChg chg="mod">
          <ac:chgData name="Yuvraj Nakwal" userId="57c876feaebe9998" providerId="LiveId" clId="{69277832-13B9-45EE-B71E-6A7C06F807D8}" dt="2025-11-16T11:41:26.095" v="36" actId="14100"/>
          <ac:spMkLst>
            <pc:docMk/>
            <pc:sldMk cId="0" sldId="262"/>
            <ac:spMk id="2" creationId="{00000000-0000-0000-0000-000000000000}"/>
          </ac:spMkLst>
        </pc:spChg>
        <pc:spChg chg="mod">
          <ac:chgData name="Yuvraj Nakwal" userId="57c876feaebe9998" providerId="LiveId" clId="{69277832-13B9-45EE-B71E-6A7C06F807D8}" dt="2025-11-16T12:02:08.302" v="397" actId="255"/>
          <ac:spMkLst>
            <pc:docMk/>
            <pc:sldMk cId="0" sldId="262"/>
            <ac:spMk id="3" creationId="{00000000-0000-0000-0000-000000000000}"/>
          </ac:spMkLst>
        </pc:spChg>
        <pc:spChg chg="mod">
          <ac:chgData name="Yuvraj Nakwal" userId="57c876feaebe9998" providerId="LiveId" clId="{69277832-13B9-45EE-B71E-6A7C06F807D8}" dt="2025-11-16T12:01:20.890" v="394" actId="255"/>
          <ac:spMkLst>
            <pc:docMk/>
            <pc:sldMk cId="0" sldId="262"/>
            <ac:spMk id="4" creationId="{00000000-0000-0000-0000-000000000000}"/>
          </ac:spMkLst>
        </pc:spChg>
        <pc:spChg chg="mod">
          <ac:chgData name="Yuvraj Nakwal" userId="57c876feaebe9998" providerId="LiveId" clId="{69277832-13B9-45EE-B71E-6A7C06F807D8}" dt="2025-11-16T12:01:36.674" v="395" actId="255"/>
          <ac:spMkLst>
            <pc:docMk/>
            <pc:sldMk cId="0" sldId="262"/>
            <ac:spMk id="5" creationId="{00000000-0000-0000-0000-000000000000}"/>
          </ac:spMkLst>
        </pc:spChg>
        <pc:spChg chg="add mod ord">
          <ac:chgData name="Yuvraj Nakwal" userId="57c876feaebe9998" providerId="LiveId" clId="{69277832-13B9-45EE-B71E-6A7C06F807D8}" dt="2025-11-16T11:40:33.323" v="30" actId="171"/>
          <ac:spMkLst>
            <pc:docMk/>
            <pc:sldMk cId="0" sldId="262"/>
            <ac:spMk id="8" creationId="{F33B4E7B-70B9-398A-99E7-2F33BDE64AAB}"/>
          </ac:spMkLst>
        </pc:spChg>
        <pc:picChg chg="mod">
          <ac:chgData name="Yuvraj Nakwal" userId="57c876feaebe9998" providerId="LiveId" clId="{69277832-13B9-45EE-B71E-6A7C06F807D8}" dt="2025-11-16T12:02:33.436" v="400" actId="1076"/>
          <ac:picMkLst>
            <pc:docMk/>
            <pc:sldMk cId="0" sldId="262"/>
            <ac:picMk id="6" creationId="{00000000-0000-0000-0000-000000000000}"/>
          </ac:picMkLst>
        </pc:picChg>
        <pc:picChg chg="mod">
          <ac:chgData name="Yuvraj Nakwal" userId="57c876feaebe9998" providerId="LiveId" clId="{69277832-13B9-45EE-B71E-6A7C06F807D8}" dt="2025-11-16T12:03:01.737" v="404" actId="1076"/>
          <ac:picMkLst>
            <pc:docMk/>
            <pc:sldMk cId="0" sldId="262"/>
            <ac:picMk id="7" creationId="{00000000-0000-0000-0000-000000000000}"/>
          </ac:picMkLst>
        </pc:picChg>
      </pc:sldChg>
      <pc:sldChg chg="modSp mod">
        <pc:chgData name="Yuvraj Nakwal" userId="57c876feaebe9998" providerId="LiveId" clId="{69277832-13B9-45EE-B71E-6A7C06F807D8}" dt="2025-11-16T11:42:53.715" v="38" actId="255"/>
        <pc:sldMkLst>
          <pc:docMk/>
          <pc:sldMk cId="0" sldId="264"/>
        </pc:sldMkLst>
        <pc:spChg chg="mod">
          <ac:chgData name="Yuvraj Nakwal" userId="57c876feaebe9998" providerId="LiveId" clId="{69277832-13B9-45EE-B71E-6A7C06F807D8}" dt="2025-11-16T11:42:42.727" v="37" actId="255"/>
          <ac:spMkLst>
            <pc:docMk/>
            <pc:sldMk cId="0" sldId="264"/>
            <ac:spMk id="6" creationId="{00000000-0000-0000-0000-000000000000}"/>
          </ac:spMkLst>
        </pc:spChg>
        <pc:spChg chg="mod">
          <ac:chgData name="Yuvraj Nakwal" userId="57c876feaebe9998" providerId="LiveId" clId="{69277832-13B9-45EE-B71E-6A7C06F807D8}" dt="2025-11-16T11:42:53.715" v="38" actId="255"/>
          <ac:spMkLst>
            <pc:docMk/>
            <pc:sldMk cId="0" sldId="264"/>
            <ac:spMk id="7" creationId="{00000000-0000-0000-0000-000000000000}"/>
          </ac:spMkLst>
        </pc:spChg>
      </pc:sldChg>
      <pc:sldChg chg="addSp modSp mod">
        <pc:chgData name="Yuvraj Nakwal" userId="57c876feaebe9998" providerId="LiveId" clId="{69277832-13B9-45EE-B71E-6A7C06F807D8}" dt="2025-11-16T11:44:39.803" v="51" actId="1076"/>
        <pc:sldMkLst>
          <pc:docMk/>
          <pc:sldMk cId="0" sldId="265"/>
        </pc:sldMkLst>
        <pc:spChg chg="mod">
          <ac:chgData name="Yuvraj Nakwal" userId="57c876feaebe9998" providerId="LiveId" clId="{69277832-13B9-45EE-B71E-6A7C06F807D8}" dt="2025-11-16T11:44:21.057" v="48" actId="255"/>
          <ac:spMkLst>
            <pc:docMk/>
            <pc:sldMk cId="0" sldId="265"/>
            <ac:spMk id="3" creationId="{00000000-0000-0000-0000-000000000000}"/>
          </ac:spMkLst>
        </pc:spChg>
        <pc:spChg chg="mod">
          <ac:chgData name="Yuvraj Nakwal" userId="57c876feaebe9998" providerId="LiveId" clId="{69277832-13B9-45EE-B71E-6A7C06F807D8}" dt="2025-11-16T11:44:00.264" v="46" actId="1076"/>
          <ac:spMkLst>
            <pc:docMk/>
            <pc:sldMk cId="0" sldId="265"/>
            <ac:spMk id="4" creationId="{00000000-0000-0000-0000-000000000000}"/>
          </ac:spMkLst>
        </pc:spChg>
        <pc:spChg chg="mod">
          <ac:chgData name="Yuvraj Nakwal" userId="57c876feaebe9998" providerId="LiveId" clId="{69277832-13B9-45EE-B71E-6A7C06F807D8}" dt="2025-11-16T11:44:06.183" v="47" actId="1076"/>
          <ac:spMkLst>
            <pc:docMk/>
            <pc:sldMk cId="0" sldId="265"/>
            <ac:spMk id="5" creationId="{00000000-0000-0000-0000-000000000000}"/>
          </ac:spMkLst>
        </pc:spChg>
        <pc:spChg chg="add mod ord">
          <ac:chgData name="Yuvraj Nakwal" userId="57c876feaebe9998" providerId="LiveId" clId="{69277832-13B9-45EE-B71E-6A7C06F807D8}" dt="2025-11-16T11:44:31.734" v="50" actId="171"/>
          <ac:spMkLst>
            <pc:docMk/>
            <pc:sldMk cId="0" sldId="265"/>
            <ac:spMk id="7" creationId="{617BEE95-8CFD-81E9-BD0B-828493112A0C}"/>
          </ac:spMkLst>
        </pc:spChg>
        <pc:picChg chg="mod">
          <ac:chgData name="Yuvraj Nakwal" userId="57c876feaebe9998" providerId="LiveId" clId="{69277832-13B9-45EE-B71E-6A7C06F807D8}" dt="2025-11-16T11:44:39.803" v="51" actId="1076"/>
          <ac:picMkLst>
            <pc:docMk/>
            <pc:sldMk cId="0" sldId="265"/>
            <ac:picMk id="6" creationId="{00000000-0000-0000-0000-000000000000}"/>
          </ac:picMkLst>
        </pc:picChg>
      </pc:sldChg>
      <pc:sldChg chg="addSp modSp mod">
        <pc:chgData name="Yuvraj Nakwal" userId="57c876feaebe9998" providerId="LiveId" clId="{69277832-13B9-45EE-B71E-6A7C06F807D8}" dt="2025-11-16T11:48:19.953" v="75" actId="14100"/>
        <pc:sldMkLst>
          <pc:docMk/>
          <pc:sldMk cId="0" sldId="266"/>
        </pc:sldMkLst>
        <pc:spChg chg="mod">
          <ac:chgData name="Yuvraj Nakwal" userId="57c876feaebe9998" providerId="LiveId" clId="{69277832-13B9-45EE-B71E-6A7C06F807D8}" dt="2025-11-16T11:48:13.462" v="73" actId="1076"/>
          <ac:spMkLst>
            <pc:docMk/>
            <pc:sldMk cId="0" sldId="266"/>
            <ac:spMk id="3" creationId="{00000000-0000-0000-0000-000000000000}"/>
          </ac:spMkLst>
        </pc:spChg>
        <pc:spChg chg="mod">
          <ac:chgData name="Yuvraj Nakwal" userId="57c876feaebe9998" providerId="LiveId" clId="{69277832-13B9-45EE-B71E-6A7C06F807D8}" dt="2025-11-16T11:47:10.299" v="63" actId="1076"/>
          <ac:spMkLst>
            <pc:docMk/>
            <pc:sldMk cId="0" sldId="266"/>
            <ac:spMk id="4" creationId="{00000000-0000-0000-0000-000000000000}"/>
          </ac:spMkLst>
        </pc:spChg>
        <pc:spChg chg="add mod">
          <ac:chgData name="Yuvraj Nakwal" userId="57c876feaebe9998" providerId="LiveId" clId="{69277832-13B9-45EE-B71E-6A7C06F807D8}" dt="2025-11-16T11:48:19.953" v="75" actId="14100"/>
          <ac:spMkLst>
            <pc:docMk/>
            <pc:sldMk cId="0" sldId="266"/>
            <ac:spMk id="6" creationId="{6CA1834A-7826-C48D-F611-2C216742A873}"/>
          </ac:spMkLst>
        </pc:spChg>
        <pc:picChg chg="mod">
          <ac:chgData name="Yuvraj Nakwal" userId="57c876feaebe9998" providerId="LiveId" clId="{69277832-13B9-45EE-B71E-6A7C06F807D8}" dt="2025-11-16T11:48:04.896" v="72" actId="1076"/>
          <ac:picMkLst>
            <pc:docMk/>
            <pc:sldMk cId="0" sldId="266"/>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92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61605"/>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Should There Be Limitations for Social Media?</a:t>
            </a:r>
            <a:endParaRPr lang="en-US" sz="4400" dirty="0"/>
          </a:p>
        </p:txBody>
      </p:sp>
      <p:sp>
        <p:nvSpPr>
          <p:cNvPr id="4" name="Text 1"/>
          <p:cNvSpPr/>
          <p:nvPr/>
        </p:nvSpPr>
        <p:spPr>
          <a:xfrm>
            <a:off x="837724" y="4832628"/>
            <a:ext cx="7468553" cy="3104872"/>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Presented by </a:t>
            </a:r>
            <a:r>
              <a:rPr lang="en-US" sz="1850">
                <a:solidFill>
                  <a:srgbClr val="272525"/>
                </a:solidFill>
                <a:latin typeface="Source Sans 3" pitchFamily="34" charset="0"/>
                <a:ea typeface="Source Sans 3" pitchFamily="34" charset="-122"/>
                <a:cs typeface="Source Sans 3" pitchFamily="34" charset="-120"/>
              </a:rPr>
              <a:t>:</a:t>
            </a:r>
            <a:endParaRPr lang="en-US" sz="1850" dirty="0">
              <a:solidFill>
                <a:srgbClr val="D75BE2"/>
              </a:solidFill>
              <a:latin typeface="Source Sans 3" pitchFamily="34" charset="0"/>
              <a:ea typeface="Source Sans 3" pitchFamily="34" charset="-122"/>
              <a:cs typeface="Source Sans 3" pitchFamily="34" charset="-120"/>
            </a:endParaRPr>
          </a:p>
          <a:p>
            <a:pPr marL="0" indent="0" algn="l">
              <a:lnSpc>
                <a:spcPts val="3000"/>
              </a:lnSpc>
              <a:buNone/>
            </a:pPr>
            <a:r>
              <a:rPr lang="en-US" sz="1850" dirty="0">
                <a:solidFill>
                  <a:srgbClr val="D75BE2"/>
                </a:solidFill>
                <a:latin typeface="Source Sans 3" pitchFamily="34" charset="0"/>
                <a:ea typeface="Source Sans 3" pitchFamily="34" charset="-122"/>
                <a:cs typeface="Source Sans 3" pitchFamily="34" charset="-120"/>
              </a:rPr>
              <a:t>Burhanuddin Bohra</a:t>
            </a:r>
          </a:p>
          <a:p>
            <a:pPr marL="0" indent="0" algn="l">
              <a:lnSpc>
                <a:spcPts val="3000"/>
              </a:lnSpc>
              <a:buNone/>
            </a:pPr>
            <a:r>
              <a:rPr lang="en-US" sz="1850" dirty="0">
                <a:solidFill>
                  <a:srgbClr val="D75BE2"/>
                </a:solidFill>
                <a:latin typeface="Source Sans 3" pitchFamily="34" charset="0"/>
                <a:ea typeface="Source Sans 3" pitchFamily="34" charset="-122"/>
                <a:cs typeface="Source Sans 3" pitchFamily="34" charset="-120"/>
              </a:rPr>
              <a:t>Chirag Sharma</a:t>
            </a:r>
          </a:p>
          <a:p>
            <a:pPr marL="0" indent="0" algn="l">
              <a:lnSpc>
                <a:spcPts val="3000"/>
              </a:lnSpc>
              <a:buNone/>
            </a:pPr>
            <a:r>
              <a:rPr lang="en-US" sz="1850" dirty="0">
                <a:solidFill>
                  <a:srgbClr val="D75BE2"/>
                </a:solidFill>
                <a:latin typeface="Source Sans 3" pitchFamily="34" charset="0"/>
                <a:ea typeface="Source Sans 3" pitchFamily="34" charset="-122"/>
                <a:cs typeface="Source Sans 3" pitchFamily="34" charset="-120"/>
              </a:rPr>
              <a:t>Vanshika </a:t>
            </a:r>
            <a:r>
              <a:rPr lang="en-US" sz="1850" dirty="0" err="1">
                <a:solidFill>
                  <a:srgbClr val="D75BE2"/>
                </a:solidFill>
                <a:latin typeface="Source Sans 3" pitchFamily="34" charset="0"/>
                <a:ea typeface="Source Sans 3" pitchFamily="34" charset="-122"/>
                <a:cs typeface="Source Sans 3" pitchFamily="34" charset="-120"/>
              </a:rPr>
              <a:t>Gawate</a:t>
            </a:r>
            <a:r>
              <a:rPr lang="en-US" sz="1850" dirty="0">
                <a:solidFill>
                  <a:srgbClr val="D75BE2"/>
                </a:solidFill>
                <a:latin typeface="Source Sans 3" pitchFamily="34" charset="0"/>
                <a:ea typeface="Source Sans 3" pitchFamily="34" charset="-122"/>
                <a:cs typeface="Source Sans 3" pitchFamily="34" charset="-120"/>
              </a:rPr>
              <a:t> </a:t>
            </a:r>
          </a:p>
          <a:p>
            <a:pPr marL="0" indent="0" algn="l">
              <a:lnSpc>
                <a:spcPts val="3000"/>
              </a:lnSpc>
              <a:buNone/>
            </a:pPr>
            <a:r>
              <a:rPr lang="en-US" sz="1850" dirty="0">
                <a:solidFill>
                  <a:srgbClr val="D75BE2"/>
                </a:solidFill>
                <a:latin typeface="Source Sans 3" pitchFamily="34" charset="0"/>
                <a:ea typeface="Source Sans 3" pitchFamily="34" charset="-122"/>
                <a:cs typeface="Source Sans 3" pitchFamily="34" charset="-120"/>
              </a:rPr>
              <a:t>Tanya Mahajan</a:t>
            </a:r>
          </a:p>
          <a:p>
            <a:pPr marL="0" indent="0" algn="l">
              <a:lnSpc>
                <a:spcPts val="3000"/>
              </a:lnSpc>
              <a:buNone/>
            </a:pPr>
            <a:r>
              <a:rPr lang="en-US" sz="1850" dirty="0">
                <a:solidFill>
                  <a:srgbClr val="D75BE2"/>
                </a:solidFill>
                <a:latin typeface="Source Sans 3" pitchFamily="34" charset="0"/>
                <a:ea typeface="Source Sans 3" pitchFamily="34" charset="-122"/>
                <a:cs typeface="Source Sans 3" pitchFamily="34" charset="-120"/>
              </a:rPr>
              <a:t>Yuvraj Nakwal</a:t>
            </a:r>
          </a:p>
          <a:p>
            <a:pPr marL="0" indent="0" algn="l">
              <a:lnSpc>
                <a:spcPts val="3000"/>
              </a:lnSpc>
              <a:buNone/>
            </a:pPr>
            <a:endParaRPr lang="en-US" sz="1850" dirty="0">
              <a:solidFill>
                <a:srgbClr val="D75BE2"/>
              </a:solidFill>
              <a:latin typeface="Source Sans 3" pitchFamily="34" charset="0"/>
              <a:ea typeface="Source Sans 3" pitchFamily="34" charset="-122"/>
              <a:cs typeface="Source Sans 3" pitchFamily="34" charset="-120"/>
            </a:endParaRPr>
          </a:p>
          <a:p>
            <a:pPr marL="0" indent="0" algn="l">
              <a:lnSpc>
                <a:spcPts val="3000"/>
              </a:lnSpc>
              <a:buNone/>
            </a:pPr>
            <a:endParaRPr lang="en-US" sz="1850" dirty="0">
              <a:solidFill>
                <a:srgbClr val="D75BE2"/>
              </a:solidFill>
              <a:latin typeface="Source Sans 3" pitchFamily="34" charset="0"/>
              <a:ea typeface="Source Sans 3" pitchFamily="34" charset="-122"/>
              <a:cs typeface="Source Sans 3" pitchFamily="34" charset="-120"/>
            </a:endParaRPr>
          </a:p>
          <a:p>
            <a:pPr marL="0" indent="0" algn="l">
              <a:lnSpc>
                <a:spcPts val="300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6623" y="476607"/>
            <a:ext cx="7505819" cy="509826"/>
          </a:xfrm>
          <a:prstGeom prst="rect">
            <a:avLst/>
          </a:prstGeom>
          <a:noFill/>
          <a:ln/>
        </p:spPr>
        <p:txBody>
          <a:bodyPr wrap="none" lIns="0" tIns="0" rIns="0" bIns="0" rtlCol="0" anchor="t"/>
          <a:lstStyle/>
          <a:p>
            <a:pPr marL="0" indent="0" algn="l">
              <a:lnSpc>
                <a:spcPts val="4000"/>
              </a:lnSpc>
              <a:buNone/>
            </a:pPr>
            <a:r>
              <a:rPr lang="en-US" sz="3200" dirty="0">
                <a:solidFill>
                  <a:srgbClr val="D73AD7"/>
                </a:solidFill>
                <a:latin typeface="Source Serif 4 Semi Bold" pitchFamily="34" charset="0"/>
                <a:ea typeface="Source Serif 4 Semi Bold" pitchFamily="34" charset="-122"/>
                <a:cs typeface="Source Serif 4 Semi Bold" pitchFamily="34" charset="-120"/>
              </a:rPr>
              <a:t>Recent Developments &amp; Global Trends</a:t>
            </a:r>
            <a:endParaRPr lang="en-US" sz="3200" dirty="0"/>
          </a:p>
        </p:txBody>
      </p:sp>
      <p:sp>
        <p:nvSpPr>
          <p:cNvPr id="3" name="Text 1"/>
          <p:cNvSpPr/>
          <p:nvPr/>
        </p:nvSpPr>
        <p:spPr>
          <a:xfrm>
            <a:off x="606623" y="1333024"/>
            <a:ext cx="13417153" cy="554593"/>
          </a:xfrm>
          <a:prstGeom prst="rect">
            <a:avLst/>
          </a:prstGeom>
          <a:noFill/>
          <a:ln/>
        </p:spPr>
        <p:txBody>
          <a:bodyPr wrap="square" lIns="0" tIns="0" rIns="0" bIns="0" rtlCol="0" anchor="t"/>
          <a:lstStyle/>
          <a:p>
            <a:pPr marL="0" indent="0" algn="l">
              <a:lnSpc>
                <a:spcPts val="2150"/>
              </a:lnSpc>
              <a:buNone/>
            </a:pPr>
            <a:r>
              <a:rPr lang="en-US" sz="2400" dirty="0">
                <a:solidFill>
                  <a:srgbClr val="272525"/>
                </a:solidFill>
                <a:latin typeface="Source Sans 3" pitchFamily="34" charset="0"/>
                <a:ea typeface="Source Sans 3" pitchFamily="34" charset="-122"/>
                <a:cs typeface="Source Sans 3" pitchFamily="34" charset="-120"/>
              </a:rPr>
              <a:t>As of 2025, a growing number of states and countries have enacted new legislation specifically targeting social media, with a strong emphasis on age verification, parental consent, and robust data protection measures.</a:t>
            </a:r>
            <a:endParaRPr lang="en-US" sz="2400" dirty="0"/>
          </a:p>
        </p:txBody>
      </p:sp>
      <p:sp>
        <p:nvSpPr>
          <p:cNvPr id="4" name="Text 2"/>
          <p:cNvSpPr/>
          <p:nvPr/>
        </p:nvSpPr>
        <p:spPr>
          <a:xfrm>
            <a:off x="606623" y="2927905"/>
            <a:ext cx="6497122" cy="831890"/>
          </a:xfrm>
          <a:prstGeom prst="rect">
            <a:avLst/>
          </a:prstGeom>
          <a:noFill/>
          <a:ln/>
        </p:spPr>
        <p:txBody>
          <a:bodyPr wrap="square" lIns="0" tIns="0" rIns="0" bIns="0" rtlCol="0" anchor="t"/>
          <a:lstStyle/>
          <a:p>
            <a:pPr marL="342900" indent="-342900" algn="l">
              <a:lnSpc>
                <a:spcPts val="2150"/>
              </a:lnSpc>
              <a:buSzPct val="100000"/>
              <a:buChar char="•"/>
            </a:pPr>
            <a:r>
              <a:rPr lang="en-US" dirty="0">
                <a:solidFill>
                  <a:srgbClr val="272525"/>
                </a:solidFill>
                <a:latin typeface="Source Sans 3" pitchFamily="34" charset="0"/>
                <a:ea typeface="Source Sans 3" pitchFamily="34" charset="-122"/>
                <a:cs typeface="Source Sans 3" pitchFamily="34" charset="-120"/>
              </a:rPr>
              <a:t>An ongoing and vigorous debate surrounds the efficacy and fairness of these regulations, particularly concerning the rights of minors and the cultivation of digital literacy.</a:t>
            </a:r>
            <a:endParaRPr lang="en-US" dirty="0"/>
          </a:p>
        </p:txBody>
      </p:sp>
      <p:sp>
        <p:nvSpPr>
          <p:cNvPr id="5" name="Text 3"/>
          <p:cNvSpPr/>
          <p:nvPr/>
        </p:nvSpPr>
        <p:spPr>
          <a:xfrm>
            <a:off x="606623" y="4469806"/>
            <a:ext cx="6497122" cy="831890"/>
          </a:xfrm>
          <a:prstGeom prst="rect">
            <a:avLst/>
          </a:prstGeom>
          <a:noFill/>
          <a:ln/>
        </p:spPr>
        <p:txBody>
          <a:bodyPr wrap="square" lIns="0" tIns="0" rIns="0" bIns="0" rtlCol="0" anchor="t"/>
          <a:lstStyle/>
          <a:p>
            <a:pPr marL="342900" indent="-342900" algn="l">
              <a:lnSpc>
                <a:spcPts val="2150"/>
              </a:lnSpc>
              <a:buSzPct val="100000"/>
              <a:buChar char="•"/>
            </a:pPr>
            <a:r>
              <a:rPr lang="en-US" dirty="0">
                <a:solidFill>
                  <a:srgbClr val="272525"/>
                </a:solidFill>
                <a:latin typeface="Source Sans 3" pitchFamily="34" charset="0"/>
                <a:ea typeface="Source Sans 3" pitchFamily="34" charset="-122"/>
                <a:cs typeface="Source Sans 3" pitchFamily="34" charset="-120"/>
              </a:rPr>
              <a:t>Some experts advocate for a shift in focus towards enhancing digital literacy and emotional regulation skills, rather than implementing outright bans or overly restrictive policies.</a:t>
            </a:r>
            <a:endParaRPr lang="en-US" dirty="0"/>
          </a:p>
        </p:txBody>
      </p:sp>
      <p:sp>
        <p:nvSpPr>
          <p:cNvPr id="7" name="Rectangle 6">
            <a:extLst>
              <a:ext uri="{FF2B5EF4-FFF2-40B4-BE49-F238E27FC236}">
                <a16:creationId xmlns:a16="http://schemas.microsoft.com/office/drawing/2014/main" id="{617BEE95-8CFD-81E9-BD0B-828493112A0C}"/>
              </a:ext>
            </a:extLst>
          </p:cNvPr>
          <p:cNvSpPr/>
          <p:nvPr/>
        </p:nvSpPr>
        <p:spPr>
          <a:xfrm>
            <a:off x="12903200" y="7785100"/>
            <a:ext cx="1661160" cy="353060"/>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Image 0" descr="preencoded.png"/>
          <p:cNvPicPr>
            <a:picLocks noChangeAspect="1"/>
          </p:cNvPicPr>
          <p:nvPr/>
        </p:nvPicPr>
        <p:blipFill>
          <a:blip r:embed="rId3"/>
          <a:stretch>
            <a:fillRect/>
          </a:stretch>
        </p:blipFill>
        <p:spPr>
          <a:xfrm>
            <a:off x="8575675" y="2238375"/>
            <a:ext cx="5546725" cy="5546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837724" y="2605127"/>
            <a:ext cx="5632490" cy="704017"/>
          </a:xfrm>
          <a:prstGeom prst="rect">
            <a:avLst/>
          </a:prstGeom>
          <a:noFill/>
          <a:ln/>
        </p:spPr>
        <p:txBody>
          <a:bodyPr wrap="none" lIns="0" tIns="0" rIns="0" bIns="0" rtlCol="0" anchor="t"/>
          <a:lstStyle/>
          <a:p>
            <a:pPr marL="0" indent="0" algn="l">
              <a:lnSpc>
                <a:spcPts val="5500"/>
              </a:lnSpc>
              <a:buNone/>
            </a:pPr>
            <a:r>
              <a:rPr lang="en-US" sz="6000" dirty="0">
                <a:solidFill>
                  <a:srgbClr val="D73AD7"/>
                </a:solidFill>
                <a:latin typeface="Source Serif 4 Semi Bold" pitchFamily="34" charset="0"/>
                <a:ea typeface="Source Serif 4 Semi Bold" pitchFamily="34" charset="-122"/>
                <a:cs typeface="Source Serif 4 Semi Bold" pitchFamily="34" charset="-120"/>
              </a:rPr>
              <a:t>Conclusion</a:t>
            </a:r>
            <a:endParaRPr lang="en-US" sz="6000" dirty="0"/>
          </a:p>
        </p:txBody>
      </p:sp>
      <p:sp>
        <p:nvSpPr>
          <p:cNvPr id="4" name="Text 1"/>
          <p:cNvSpPr/>
          <p:nvPr/>
        </p:nvSpPr>
        <p:spPr>
          <a:xfrm>
            <a:off x="1166217" y="4114800"/>
            <a:ext cx="12595979" cy="1304449"/>
          </a:xfrm>
          <a:prstGeom prst="rect">
            <a:avLst/>
          </a:prstGeom>
          <a:noFill/>
          <a:ln/>
        </p:spPr>
        <p:txBody>
          <a:bodyPr wrap="square" lIns="0" tIns="0" rIns="0" bIns="0" rtlCol="0" anchor="t"/>
          <a:lstStyle/>
          <a:p>
            <a:pPr marL="0" indent="0" algn="l">
              <a:lnSpc>
                <a:spcPts val="3000"/>
              </a:lnSpc>
              <a:buNone/>
            </a:pPr>
            <a:r>
              <a:rPr lang="en-US" sz="2400" dirty="0">
                <a:solidFill>
                  <a:srgbClr val="272525"/>
                </a:solidFill>
                <a:latin typeface="Source Sans 3" pitchFamily="34" charset="0"/>
                <a:ea typeface="Source Sans 3" pitchFamily="34" charset="-122"/>
                <a:cs typeface="Source Sans 3" pitchFamily="34" charset="-120"/>
              </a:rPr>
              <a:t>Limitations on social media are essential to guide responsible use, not to suppress creativity. Balancing freedom with accountability creates a healthier, more meaningful social media environment for everyone.</a:t>
            </a:r>
            <a:endParaRPr lang="en-US" sz="2400" dirty="0"/>
          </a:p>
        </p:txBody>
      </p:sp>
      <p:sp>
        <p:nvSpPr>
          <p:cNvPr id="5" name="Shape 2"/>
          <p:cNvSpPr/>
          <p:nvPr/>
        </p:nvSpPr>
        <p:spPr>
          <a:xfrm>
            <a:off x="837724" y="3994071"/>
            <a:ext cx="30480" cy="1304449"/>
          </a:xfrm>
          <a:prstGeom prst="rect">
            <a:avLst/>
          </a:prstGeom>
          <a:solidFill>
            <a:srgbClr val="D75BE2"/>
          </a:solidFill>
          <a:ln/>
        </p:spPr>
        <p:txBody>
          <a:bodyPr/>
          <a:lstStyle/>
          <a:p>
            <a:endParaRPr lang="en-IN"/>
          </a:p>
        </p:txBody>
      </p:sp>
      <p:sp>
        <p:nvSpPr>
          <p:cNvPr id="6" name="Rectangle 5">
            <a:extLst>
              <a:ext uri="{FF2B5EF4-FFF2-40B4-BE49-F238E27FC236}">
                <a16:creationId xmlns:a16="http://schemas.microsoft.com/office/drawing/2014/main" id="{6CA1834A-7826-C48D-F611-2C216742A873}"/>
              </a:ext>
            </a:extLst>
          </p:cNvPr>
          <p:cNvSpPr/>
          <p:nvPr/>
        </p:nvSpPr>
        <p:spPr>
          <a:xfrm>
            <a:off x="12725400" y="7785100"/>
            <a:ext cx="1838960" cy="353060"/>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7118" y="594836"/>
            <a:ext cx="7688382" cy="636151"/>
          </a:xfrm>
          <a:prstGeom prst="rect">
            <a:avLst/>
          </a:prstGeom>
          <a:noFill/>
          <a:ln/>
        </p:spPr>
        <p:txBody>
          <a:bodyPr wrap="none" lIns="0" tIns="0" rIns="0" bIns="0" rtlCol="0" anchor="t"/>
          <a:lstStyle/>
          <a:p>
            <a:pPr marL="0" indent="0" algn="l">
              <a:lnSpc>
                <a:spcPts val="50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Introduction to Social Media</a:t>
            </a:r>
            <a:endParaRPr lang="en-US" sz="4400" dirty="0"/>
          </a:p>
        </p:txBody>
      </p:sp>
      <p:sp>
        <p:nvSpPr>
          <p:cNvPr id="3" name="Text 1"/>
          <p:cNvSpPr/>
          <p:nvPr/>
        </p:nvSpPr>
        <p:spPr>
          <a:xfrm>
            <a:off x="757118" y="1750100"/>
            <a:ext cx="6294239" cy="1384459"/>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Source Sans 3" pitchFamily="34" charset="0"/>
                <a:ea typeface="Source Sans 3" pitchFamily="34" charset="-122"/>
                <a:cs typeface="Source Sans 3" pitchFamily="34" charset="-120"/>
              </a:rPr>
              <a:t>Social media platforms are digital spaces where users can create, share, and interact with content and other individuals. These platforms have profoundly reshaped communication, news consumption, and entertainment in our daily lives.</a:t>
            </a:r>
            <a:endParaRPr lang="en-US" sz="2000" dirty="0"/>
          </a:p>
        </p:txBody>
      </p:sp>
      <p:sp>
        <p:nvSpPr>
          <p:cNvPr id="4" name="Text 2"/>
          <p:cNvSpPr/>
          <p:nvPr/>
        </p:nvSpPr>
        <p:spPr>
          <a:xfrm>
            <a:off x="757118" y="3848397"/>
            <a:ext cx="6294239" cy="1038344"/>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Source Sans 3" pitchFamily="34" charset="0"/>
                <a:ea typeface="Source Sans 3" pitchFamily="34" charset="-122"/>
                <a:cs typeface="Source Sans 3" pitchFamily="34" charset="-120"/>
              </a:rPr>
              <a:t>Prominent examples include Facebook, Instagram, Twitter (now X), TikTok, and YouTube, each offering unique ways to connect and engage.</a:t>
            </a:r>
            <a:endParaRPr lang="en-US" sz="2000" dirty="0"/>
          </a:p>
        </p:txBody>
      </p:sp>
      <p:pic>
        <p:nvPicPr>
          <p:cNvPr id="5" name="Image 0" descr="preencoded.png"/>
          <p:cNvPicPr>
            <a:picLocks noChangeAspect="1"/>
          </p:cNvPicPr>
          <p:nvPr/>
        </p:nvPicPr>
        <p:blipFill>
          <a:blip r:embed="rId3"/>
          <a:stretch>
            <a:fillRect/>
          </a:stretch>
        </p:blipFill>
        <p:spPr>
          <a:xfrm>
            <a:off x="7838003" y="1220450"/>
            <a:ext cx="6294239" cy="6294239"/>
          </a:xfrm>
          <a:prstGeom prst="rect">
            <a:avLst/>
          </a:prstGeom>
        </p:spPr>
      </p:pic>
      <p:sp>
        <p:nvSpPr>
          <p:cNvPr id="6" name="Rectangle 5">
            <a:extLst>
              <a:ext uri="{FF2B5EF4-FFF2-40B4-BE49-F238E27FC236}">
                <a16:creationId xmlns:a16="http://schemas.microsoft.com/office/drawing/2014/main" id="{EE2F06E2-41D0-9449-8EDD-7367FD91CB63}"/>
              </a:ext>
            </a:extLst>
          </p:cNvPr>
          <p:cNvSpPr/>
          <p:nvPr/>
        </p:nvSpPr>
        <p:spPr>
          <a:xfrm>
            <a:off x="12661900" y="7785100"/>
            <a:ext cx="1902460" cy="353060"/>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291"/>
          </a:xfrm>
          <a:prstGeom prst="rect">
            <a:avLst/>
          </a:prstGeom>
        </p:spPr>
      </p:pic>
      <p:sp>
        <p:nvSpPr>
          <p:cNvPr id="3" name="Text 0"/>
          <p:cNvSpPr/>
          <p:nvPr/>
        </p:nvSpPr>
        <p:spPr>
          <a:xfrm>
            <a:off x="6120527" y="498277"/>
            <a:ext cx="7875746" cy="1065848"/>
          </a:xfrm>
          <a:prstGeom prst="rect">
            <a:avLst/>
          </a:prstGeom>
          <a:noFill/>
          <a:ln/>
        </p:spPr>
        <p:txBody>
          <a:bodyPr wrap="square" lIns="0" tIns="0" rIns="0" bIns="0" rtlCol="0" anchor="t"/>
          <a:lstStyle/>
          <a:p>
            <a:pPr marL="0" indent="0" algn="l">
              <a:lnSpc>
                <a:spcPts val="4150"/>
              </a:lnSpc>
              <a:buNone/>
            </a:pPr>
            <a:r>
              <a:rPr lang="en-US" sz="3350" dirty="0">
                <a:solidFill>
                  <a:srgbClr val="D73AD7"/>
                </a:solidFill>
                <a:latin typeface="Source Serif 4 Semi Bold" pitchFamily="34" charset="0"/>
                <a:ea typeface="Source Serif 4 Semi Bold" pitchFamily="34" charset="-122"/>
                <a:cs typeface="Source Serif 4 Semi Bold" pitchFamily="34" charset="-120"/>
              </a:rPr>
              <a:t>The Profound Importance of Social Media</a:t>
            </a:r>
            <a:endParaRPr lang="en-US" sz="33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0527" y="1835825"/>
            <a:ext cx="543520" cy="543520"/>
          </a:xfrm>
          <a:prstGeom prst="rect">
            <a:avLst/>
          </a:prstGeom>
        </p:spPr>
      </p:pic>
      <p:sp>
        <p:nvSpPr>
          <p:cNvPr id="5" name="Text 1"/>
          <p:cNvSpPr/>
          <p:nvPr/>
        </p:nvSpPr>
        <p:spPr>
          <a:xfrm>
            <a:off x="6120527" y="2605802"/>
            <a:ext cx="2131695" cy="266343"/>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Global Connectivity</a:t>
            </a:r>
            <a:endParaRPr lang="en-US" sz="1650" dirty="0"/>
          </a:p>
        </p:txBody>
      </p:sp>
      <p:sp>
        <p:nvSpPr>
          <p:cNvPr id="6" name="Text 2"/>
          <p:cNvSpPr/>
          <p:nvPr/>
        </p:nvSpPr>
        <p:spPr>
          <a:xfrm>
            <a:off x="6120527" y="2980849"/>
            <a:ext cx="7875746" cy="57983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Source Sans 3" pitchFamily="34" charset="0"/>
                <a:ea typeface="Source Sans 3" pitchFamily="34" charset="-122"/>
                <a:cs typeface="Source Sans 3" pitchFamily="34" charset="-120"/>
              </a:rPr>
              <a:t>Social media eradicates geographical barriers, enabling instant communication and the rapid exchange of information across continents.</a:t>
            </a:r>
            <a:endParaRPr lang="en-US" sz="140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0527" y="3922990"/>
            <a:ext cx="543520" cy="543520"/>
          </a:xfrm>
          <a:prstGeom prst="rect">
            <a:avLst/>
          </a:prstGeom>
        </p:spPr>
      </p:pic>
      <p:sp>
        <p:nvSpPr>
          <p:cNvPr id="8" name="Text 3"/>
          <p:cNvSpPr/>
          <p:nvPr/>
        </p:nvSpPr>
        <p:spPr>
          <a:xfrm>
            <a:off x="6120527" y="4692968"/>
            <a:ext cx="2131695" cy="266343"/>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Empowering Voices</a:t>
            </a:r>
            <a:endParaRPr lang="en-US" sz="1650" dirty="0"/>
          </a:p>
        </p:txBody>
      </p:sp>
      <p:sp>
        <p:nvSpPr>
          <p:cNvPr id="9" name="Text 4"/>
          <p:cNvSpPr/>
          <p:nvPr/>
        </p:nvSpPr>
        <p:spPr>
          <a:xfrm>
            <a:off x="6120527" y="5068014"/>
            <a:ext cx="7875746" cy="57983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Source Sans 3" pitchFamily="34" charset="0"/>
                <a:ea typeface="Source Sans 3" pitchFamily="34" charset="-122"/>
                <a:cs typeface="Source Sans 3" pitchFamily="34" charset="-120"/>
              </a:rPr>
              <a:t>It empowers individuals and organisations to articulate ideas, champion causes, and cultivate vibrant online communities.</a:t>
            </a:r>
            <a:endParaRPr lang="en-US" sz="140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20527" y="6010156"/>
            <a:ext cx="543520" cy="543520"/>
          </a:xfrm>
          <a:prstGeom prst="rect">
            <a:avLst/>
          </a:prstGeom>
        </p:spPr>
      </p:pic>
      <p:sp>
        <p:nvSpPr>
          <p:cNvPr id="11" name="Text 5"/>
          <p:cNvSpPr/>
          <p:nvPr/>
        </p:nvSpPr>
        <p:spPr>
          <a:xfrm>
            <a:off x="6120527" y="6780133"/>
            <a:ext cx="2131695" cy="266343"/>
          </a:xfrm>
          <a:prstGeom prst="rect">
            <a:avLst/>
          </a:prstGeom>
          <a:noFill/>
          <a:ln/>
        </p:spPr>
        <p:txBody>
          <a:bodyPr wrap="none" lIns="0" tIns="0" rIns="0" bIns="0" rtlCol="0" anchor="t"/>
          <a:lstStyle/>
          <a:p>
            <a:pPr marL="0" indent="0" algn="l">
              <a:lnSpc>
                <a:spcPts val="2050"/>
              </a:lnSpc>
              <a:buNone/>
            </a:pPr>
            <a:r>
              <a:rPr lang="en-US" sz="1650" dirty="0">
                <a:solidFill>
                  <a:srgbClr val="272525"/>
                </a:solidFill>
                <a:latin typeface="Source Serif 4 Semi Bold" pitchFamily="34" charset="0"/>
                <a:ea typeface="Source Serif 4 Semi Bold" pitchFamily="34" charset="-122"/>
                <a:cs typeface="Source Serif 4 Semi Bold" pitchFamily="34" charset="-120"/>
              </a:rPr>
              <a:t>Catalyst for Change</a:t>
            </a:r>
            <a:endParaRPr lang="en-US" sz="1650" dirty="0"/>
          </a:p>
        </p:txBody>
      </p:sp>
      <p:sp>
        <p:nvSpPr>
          <p:cNvPr id="12" name="Text 6"/>
          <p:cNvSpPr/>
          <p:nvPr/>
        </p:nvSpPr>
        <p:spPr>
          <a:xfrm>
            <a:off x="6120527" y="7155180"/>
            <a:ext cx="7875746" cy="57983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Source Sans 3" pitchFamily="34" charset="0"/>
                <a:ea typeface="Source Sans 3" pitchFamily="34" charset="-122"/>
                <a:cs typeface="Source Sans 3" pitchFamily="34" charset="-120"/>
              </a:rPr>
              <a:t>Beyond social interaction, these platforms actively support educational initiatives, business growth, and significant social movements.</a:t>
            </a:r>
            <a:endParaRPr lang="en-US" sz="1400" dirty="0"/>
          </a:p>
        </p:txBody>
      </p:sp>
      <p:sp>
        <p:nvSpPr>
          <p:cNvPr id="13" name="Rectangle 12">
            <a:extLst>
              <a:ext uri="{FF2B5EF4-FFF2-40B4-BE49-F238E27FC236}">
                <a16:creationId xmlns:a16="http://schemas.microsoft.com/office/drawing/2014/main" id="{E13359A0-53B0-3D78-1708-0DE51BEA62E6}"/>
              </a:ext>
            </a:extLst>
          </p:cNvPr>
          <p:cNvSpPr/>
          <p:nvPr/>
        </p:nvSpPr>
        <p:spPr>
          <a:xfrm>
            <a:off x="12839700" y="7735014"/>
            <a:ext cx="1724660" cy="403146"/>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5102" y="642342"/>
            <a:ext cx="7513796" cy="1369933"/>
          </a:xfrm>
          <a:prstGeom prst="rect">
            <a:avLst/>
          </a:prstGeom>
          <a:noFill/>
          <a:ln/>
        </p:spPr>
        <p:txBody>
          <a:bodyPr wrap="square" lIns="0" tIns="0" rIns="0" bIns="0" rtlCol="0" anchor="t"/>
          <a:lstStyle/>
          <a:p>
            <a:pPr marL="0" indent="0" algn="l">
              <a:lnSpc>
                <a:spcPts val="5350"/>
              </a:lnSpc>
              <a:buNone/>
            </a:pPr>
            <a:r>
              <a:rPr lang="en-US" sz="4300" dirty="0">
                <a:solidFill>
                  <a:srgbClr val="D73AD7"/>
                </a:solidFill>
                <a:latin typeface="Source Serif 4 Semi Bold" pitchFamily="34" charset="0"/>
                <a:ea typeface="Source Serif 4 Semi Bold" pitchFamily="34" charset="-122"/>
                <a:cs typeface="Source Serif 4 Semi Bold" pitchFamily="34" charset="-120"/>
              </a:rPr>
              <a:t>Pressing Concerns Regarding Social Media</a:t>
            </a:r>
            <a:endParaRPr lang="en-US" sz="4300" dirty="0"/>
          </a:p>
        </p:txBody>
      </p:sp>
      <p:sp>
        <p:nvSpPr>
          <p:cNvPr id="4" name="Shape 1"/>
          <p:cNvSpPr/>
          <p:nvPr/>
        </p:nvSpPr>
        <p:spPr>
          <a:xfrm>
            <a:off x="815102" y="2361605"/>
            <a:ext cx="523994" cy="523994"/>
          </a:xfrm>
          <a:prstGeom prst="roundRect">
            <a:avLst>
              <a:gd name="adj" fmla="val 18669"/>
            </a:avLst>
          </a:prstGeom>
          <a:solidFill>
            <a:srgbClr val="F4D4F7"/>
          </a:solidFill>
          <a:ln w="7620">
            <a:solidFill>
              <a:srgbClr val="DABADD"/>
            </a:solidFill>
            <a:prstDash val="solid"/>
          </a:ln>
        </p:spPr>
        <p:txBody>
          <a:bodyPr/>
          <a:lstStyle/>
          <a:p>
            <a:endParaRPr lang="en-IN"/>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674" y="2459117"/>
            <a:ext cx="328732" cy="328732"/>
          </a:xfrm>
          <a:prstGeom prst="rect">
            <a:avLst/>
          </a:prstGeom>
        </p:spPr>
      </p:pic>
      <p:sp>
        <p:nvSpPr>
          <p:cNvPr id="6" name="Text 2"/>
          <p:cNvSpPr/>
          <p:nvPr/>
        </p:nvSpPr>
        <p:spPr>
          <a:xfrm>
            <a:off x="1571982" y="2441615"/>
            <a:ext cx="3038951" cy="342424"/>
          </a:xfrm>
          <a:prstGeom prst="rect">
            <a:avLst/>
          </a:prstGeom>
          <a:noFill/>
          <a:ln/>
        </p:spPr>
        <p:txBody>
          <a:bodyPr wrap="none" lIns="0" tIns="0" rIns="0" bIns="0" rtlCol="0" anchor="t"/>
          <a:lstStyle/>
          <a:p>
            <a:pPr marL="0" indent="0" algn="l">
              <a:lnSpc>
                <a:spcPts val="265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Information Distortion</a:t>
            </a:r>
            <a:endParaRPr lang="en-US" sz="2150" dirty="0"/>
          </a:p>
        </p:txBody>
      </p:sp>
      <p:sp>
        <p:nvSpPr>
          <p:cNvPr id="7" name="Text 3"/>
          <p:cNvSpPr/>
          <p:nvPr/>
        </p:nvSpPr>
        <p:spPr>
          <a:xfrm>
            <a:off x="1571982" y="2923699"/>
            <a:ext cx="6756916" cy="745093"/>
          </a:xfrm>
          <a:prstGeom prst="rect">
            <a:avLst/>
          </a:prstGeom>
          <a:noFill/>
          <a:ln/>
        </p:spPr>
        <p:txBody>
          <a:bodyPr wrap="square" lIns="0" tIns="0" rIns="0" bIns="0" rtlCol="0" anchor="t"/>
          <a:lstStyle/>
          <a:p>
            <a:pPr marL="0" indent="0" algn="l">
              <a:lnSpc>
                <a:spcPts val="2900"/>
              </a:lnSpc>
              <a:buNone/>
            </a:pPr>
            <a:r>
              <a:rPr lang="en-US" sz="1800" dirty="0">
                <a:solidFill>
                  <a:srgbClr val="272525"/>
                </a:solidFill>
                <a:latin typeface="Source Sans 3" pitchFamily="34" charset="0"/>
                <a:ea typeface="Source Sans 3" pitchFamily="34" charset="-122"/>
                <a:cs typeface="Source Sans 3" pitchFamily="34" charset="-120"/>
              </a:rPr>
              <a:t>The rapid dissemination of misinformation, 'fake news,' and conspiracy theories poses a significant societal challenge.</a:t>
            </a:r>
            <a:endParaRPr lang="en-US" sz="1800" dirty="0"/>
          </a:p>
        </p:txBody>
      </p:sp>
      <p:sp>
        <p:nvSpPr>
          <p:cNvPr id="8" name="Shape 4"/>
          <p:cNvSpPr/>
          <p:nvPr/>
        </p:nvSpPr>
        <p:spPr>
          <a:xfrm>
            <a:off x="815102" y="4134564"/>
            <a:ext cx="523994" cy="523994"/>
          </a:xfrm>
          <a:prstGeom prst="roundRect">
            <a:avLst>
              <a:gd name="adj" fmla="val 18669"/>
            </a:avLst>
          </a:prstGeom>
          <a:solidFill>
            <a:srgbClr val="F4D4F7"/>
          </a:solidFill>
          <a:ln w="7620">
            <a:solidFill>
              <a:srgbClr val="DABADD"/>
            </a:solidFill>
            <a:prstDash val="solid"/>
          </a:ln>
        </p:spPr>
        <p:txBody>
          <a:bodyPr/>
          <a:lstStyle/>
          <a:p>
            <a:endParaRPr lang="en-IN"/>
          </a:p>
        </p:txBody>
      </p:sp>
      <p:pic>
        <p:nvPicPr>
          <p:cNvPr id="9" name="Image 2" descr="preencoded.png"/>
          <p:cNvPicPr>
            <a:picLocks noChangeAspect="1"/>
          </p:cNvPicPr>
          <p:nvPr/>
        </p:nvPicPr>
        <p:blipFill>
          <a:blip r:embed="rId6"/>
          <a:stretch>
            <a:fillRect/>
          </a:stretch>
        </p:blipFill>
        <p:spPr>
          <a:xfrm>
            <a:off x="912674" y="4232077"/>
            <a:ext cx="328732" cy="328732"/>
          </a:xfrm>
          <a:prstGeom prst="rect">
            <a:avLst/>
          </a:prstGeom>
        </p:spPr>
      </p:pic>
      <p:sp>
        <p:nvSpPr>
          <p:cNvPr id="10" name="Text 5"/>
          <p:cNvSpPr/>
          <p:nvPr/>
        </p:nvSpPr>
        <p:spPr>
          <a:xfrm>
            <a:off x="1571982" y="4214574"/>
            <a:ext cx="2740104" cy="342424"/>
          </a:xfrm>
          <a:prstGeom prst="rect">
            <a:avLst/>
          </a:prstGeom>
          <a:noFill/>
          <a:ln/>
        </p:spPr>
        <p:txBody>
          <a:bodyPr wrap="none" lIns="0" tIns="0" rIns="0" bIns="0" rtlCol="0" anchor="t"/>
          <a:lstStyle/>
          <a:p>
            <a:pPr marL="0" indent="0" algn="l">
              <a:lnSpc>
                <a:spcPts val="265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Online Harassment</a:t>
            </a:r>
            <a:endParaRPr lang="en-US" sz="2150" dirty="0"/>
          </a:p>
        </p:txBody>
      </p:sp>
      <p:sp>
        <p:nvSpPr>
          <p:cNvPr id="11" name="Text 6"/>
          <p:cNvSpPr/>
          <p:nvPr/>
        </p:nvSpPr>
        <p:spPr>
          <a:xfrm>
            <a:off x="1571982" y="4696658"/>
            <a:ext cx="6756916" cy="1117640"/>
          </a:xfrm>
          <a:prstGeom prst="rect">
            <a:avLst/>
          </a:prstGeom>
          <a:noFill/>
          <a:ln/>
        </p:spPr>
        <p:txBody>
          <a:bodyPr wrap="square" lIns="0" tIns="0" rIns="0" bIns="0" rtlCol="0" anchor="t"/>
          <a:lstStyle/>
          <a:p>
            <a:pPr marL="0" indent="0" algn="l">
              <a:lnSpc>
                <a:spcPts val="2900"/>
              </a:lnSpc>
              <a:buNone/>
            </a:pPr>
            <a:r>
              <a:rPr lang="en-US" sz="1800" dirty="0">
                <a:solidFill>
                  <a:srgbClr val="272525"/>
                </a:solidFill>
                <a:latin typeface="Source Sans 3" pitchFamily="34" charset="0"/>
                <a:ea typeface="Source Sans 3" pitchFamily="34" charset="-122"/>
                <a:cs typeface="Source Sans 3" pitchFamily="34" charset="-120"/>
              </a:rPr>
              <a:t>Social media can become a breeding ground for cyberbullying, trolling, and the proliferation of hate speech, impacting user well-being.</a:t>
            </a:r>
            <a:endParaRPr lang="en-US" sz="1800" dirty="0"/>
          </a:p>
        </p:txBody>
      </p:sp>
      <p:sp>
        <p:nvSpPr>
          <p:cNvPr id="12" name="Shape 7"/>
          <p:cNvSpPr/>
          <p:nvPr/>
        </p:nvSpPr>
        <p:spPr>
          <a:xfrm>
            <a:off x="815102" y="6280071"/>
            <a:ext cx="523994" cy="523994"/>
          </a:xfrm>
          <a:prstGeom prst="roundRect">
            <a:avLst>
              <a:gd name="adj" fmla="val 18669"/>
            </a:avLst>
          </a:prstGeom>
          <a:solidFill>
            <a:srgbClr val="F4D4F7"/>
          </a:solidFill>
          <a:ln w="7620">
            <a:solidFill>
              <a:srgbClr val="DABADD"/>
            </a:solidFill>
            <a:prstDash val="solid"/>
          </a:ln>
        </p:spPr>
        <p:txBody>
          <a:bodyPr/>
          <a:lstStyle/>
          <a:p>
            <a:endParaRPr lang="en-IN"/>
          </a:p>
        </p:txBody>
      </p:sp>
      <p:pic>
        <p:nvPicPr>
          <p:cNvPr id="13"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2674" y="6377583"/>
            <a:ext cx="328732" cy="328732"/>
          </a:xfrm>
          <a:prstGeom prst="rect">
            <a:avLst/>
          </a:prstGeom>
        </p:spPr>
      </p:pic>
      <p:sp>
        <p:nvSpPr>
          <p:cNvPr id="14" name="Text 8"/>
          <p:cNvSpPr/>
          <p:nvPr/>
        </p:nvSpPr>
        <p:spPr>
          <a:xfrm>
            <a:off x="1571982" y="6360081"/>
            <a:ext cx="3003352" cy="342424"/>
          </a:xfrm>
          <a:prstGeom prst="rect">
            <a:avLst/>
          </a:prstGeom>
          <a:noFill/>
          <a:ln/>
        </p:spPr>
        <p:txBody>
          <a:bodyPr wrap="none" lIns="0" tIns="0" rIns="0" bIns="0" rtlCol="0" anchor="t"/>
          <a:lstStyle/>
          <a:p>
            <a:pPr marL="0" indent="0" algn="l">
              <a:lnSpc>
                <a:spcPts val="265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Privacy and Data Risks</a:t>
            </a:r>
            <a:endParaRPr lang="en-US" sz="2150" dirty="0"/>
          </a:p>
        </p:txBody>
      </p:sp>
      <p:sp>
        <p:nvSpPr>
          <p:cNvPr id="15" name="Text 9"/>
          <p:cNvSpPr/>
          <p:nvPr/>
        </p:nvSpPr>
        <p:spPr>
          <a:xfrm>
            <a:off x="1571982" y="6842165"/>
            <a:ext cx="6756916" cy="745093"/>
          </a:xfrm>
          <a:prstGeom prst="rect">
            <a:avLst/>
          </a:prstGeom>
          <a:noFill/>
          <a:ln/>
        </p:spPr>
        <p:txBody>
          <a:bodyPr wrap="square" lIns="0" tIns="0" rIns="0" bIns="0" rtlCol="0" anchor="t"/>
          <a:lstStyle/>
          <a:p>
            <a:pPr marL="0" indent="0" algn="l">
              <a:lnSpc>
                <a:spcPts val="2900"/>
              </a:lnSpc>
              <a:buNone/>
            </a:pPr>
            <a:r>
              <a:rPr lang="en-US" sz="1800" dirty="0">
                <a:solidFill>
                  <a:srgbClr val="272525"/>
                </a:solidFill>
                <a:latin typeface="Source Sans 3" pitchFamily="34" charset="0"/>
                <a:ea typeface="Source Sans 3" pitchFamily="34" charset="-122"/>
                <a:cs typeface="Source Sans 3" pitchFamily="34" charset="-120"/>
              </a:rPr>
              <a:t>Extensive data collection practices and potential security vulnerabilities raise serious privacy concerns for users worldwide.</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6179"/>
          </a:xfrm>
          <a:prstGeom prst="rect">
            <a:avLst/>
          </a:prstGeom>
        </p:spPr>
      </p:pic>
      <p:sp>
        <p:nvSpPr>
          <p:cNvPr id="3" name="Text 0"/>
          <p:cNvSpPr/>
          <p:nvPr/>
        </p:nvSpPr>
        <p:spPr>
          <a:xfrm>
            <a:off x="774502" y="3374946"/>
            <a:ext cx="8784669" cy="650796"/>
          </a:xfrm>
          <a:prstGeom prst="rect">
            <a:avLst/>
          </a:prstGeom>
          <a:noFill/>
          <a:ln/>
        </p:spPr>
        <p:txBody>
          <a:bodyPr wrap="none" lIns="0" tIns="0" rIns="0" bIns="0" rtlCol="0" anchor="t"/>
          <a:lstStyle/>
          <a:p>
            <a:pPr marL="0" indent="0" algn="l">
              <a:lnSpc>
                <a:spcPts val="5100"/>
              </a:lnSpc>
              <a:buNone/>
            </a:pPr>
            <a:r>
              <a:rPr lang="en-US" sz="4100" dirty="0">
                <a:solidFill>
                  <a:srgbClr val="D73AD7"/>
                </a:solidFill>
                <a:latin typeface="Source Serif 4 Semi Bold" pitchFamily="34" charset="0"/>
                <a:ea typeface="Source Serif 4 Semi Bold" pitchFamily="34" charset="-122"/>
                <a:cs typeface="Source Serif 4 Semi Bold" pitchFamily="34" charset="-120"/>
              </a:rPr>
              <a:t>Arguments Supporting Limitations</a:t>
            </a:r>
            <a:endParaRPr lang="en-US" sz="4100" dirty="0"/>
          </a:p>
        </p:txBody>
      </p:sp>
      <p:sp>
        <p:nvSpPr>
          <p:cNvPr id="4" name="Shape 1"/>
          <p:cNvSpPr/>
          <p:nvPr/>
        </p:nvSpPr>
        <p:spPr>
          <a:xfrm>
            <a:off x="774502" y="5021580"/>
            <a:ext cx="4212908" cy="2599134"/>
          </a:xfrm>
          <a:prstGeom prst="roundRect">
            <a:avLst>
              <a:gd name="adj" fmla="val 3576"/>
            </a:avLst>
          </a:prstGeom>
          <a:solidFill>
            <a:srgbClr val="FFFFFF">
              <a:alpha val="95000"/>
            </a:srgbClr>
          </a:solidFill>
          <a:ln w="30480">
            <a:solidFill>
              <a:srgbClr val="DABADD"/>
            </a:solidFill>
            <a:prstDash val="solid"/>
          </a:ln>
        </p:spPr>
        <p:txBody>
          <a:bodyPr/>
          <a:lstStyle/>
          <a:p>
            <a:endParaRPr lang="en-IN"/>
          </a:p>
        </p:txBody>
      </p:sp>
      <p:sp>
        <p:nvSpPr>
          <p:cNvPr id="5" name="Shape 2"/>
          <p:cNvSpPr/>
          <p:nvPr/>
        </p:nvSpPr>
        <p:spPr>
          <a:xfrm>
            <a:off x="804982" y="5052060"/>
            <a:ext cx="4151948" cy="221218"/>
          </a:xfrm>
          <a:prstGeom prst="roundRect">
            <a:avLst>
              <a:gd name="adj" fmla="val 25482"/>
            </a:avLst>
          </a:prstGeom>
          <a:solidFill>
            <a:srgbClr val="F4D4F7"/>
          </a:solidFill>
          <a:ln/>
        </p:spPr>
        <p:txBody>
          <a:bodyPr/>
          <a:lstStyle/>
          <a:p>
            <a:endParaRPr lang="en-IN"/>
          </a:p>
        </p:txBody>
      </p:sp>
      <p:sp>
        <p:nvSpPr>
          <p:cNvPr id="6" name="Text 3"/>
          <p:cNvSpPr/>
          <p:nvPr/>
        </p:nvSpPr>
        <p:spPr>
          <a:xfrm>
            <a:off x="1026200" y="5494496"/>
            <a:ext cx="2603421" cy="325398"/>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Source Serif 4 Semi Bold" pitchFamily="34" charset="0"/>
                <a:ea typeface="Source Serif 4 Semi Bold" pitchFamily="34" charset="-122"/>
                <a:cs typeface="Source Serif 4 Semi Bold" pitchFamily="34" charset="-120"/>
              </a:rPr>
              <a:t>Content Control</a:t>
            </a:r>
            <a:endParaRPr lang="en-US" sz="2050" dirty="0"/>
          </a:p>
        </p:txBody>
      </p:sp>
      <p:sp>
        <p:nvSpPr>
          <p:cNvPr id="7" name="Text 4"/>
          <p:cNvSpPr/>
          <p:nvPr/>
        </p:nvSpPr>
        <p:spPr>
          <a:xfrm>
            <a:off x="1026200" y="5952649"/>
            <a:ext cx="3709511" cy="1416368"/>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Source Sans 3" pitchFamily="34" charset="0"/>
                <a:ea typeface="Source Sans 3" pitchFamily="34" charset="-122"/>
                <a:cs typeface="Source Sans 3" pitchFamily="34" charset="-120"/>
              </a:rPr>
              <a:t>Limitations can effectively curb the spread of harmful content, such as hate speech and dangerous misinformation, fostering a safer online environment.</a:t>
            </a:r>
            <a:endParaRPr lang="en-US" sz="1700" dirty="0"/>
          </a:p>
        </p:txBody>
      </p:sp>
      <p:sp>
        <p:nvSpPr>
          <p:cNvPr id="8" name="Shape 5"/>
          <p:cNvSpPr/>
          <p:nvPr/>
        </p:nvSpPr>
        <p:spPr>
          <a:xfrm>
            <a:off x="5208627" y="4689634"/>
            <a:ext cx="4213027" cy="2931081"/>
          </a:xfrm>
          <a:prstGeom prst="roundRect">
            <a:avLst>
              <a:gd name="adj" fmla="val 3171"/>
            </a:avLst>
          </a:prstGeom>
          <a:solidFill>
            <a:srgbClr val="FFFFFF">
              <a:alpha val="95000"/>
            </a:srgbClr>
          </a:solidFill>
          <a:ln w="30480">
            <a:solidFill>
              <a:srgbClr val="DABADD"/>
            </a:solidFill>
            <a:prstDash val="solid"/>
          </a:ln>
        </p:spPr>
        <p:txBody>
          <a:bodyPr/>
          <a:lstStyle/>
          <a:p>
            <a:endParaRPr lang="en-IN"/>
          </a:p>
        </p:txBody>
      </p:sp>
      <p:sp>
        <p:nvSpPr>
          <p:cNvPr id="9" name="Shape 6"/>
          <p:cNvSpPr/>
          <p:nvPr/>
        </p:nvSpPr>
        <p:spPr>
          <a:xfrm>
            <a:off x="5239107" y="4720114"/>
            <a:ext cx="4152067" cy="221218"/>
          </a:xfrm>
          <a:prstGeom prst="roundRect">
            <a:avLst>
              <a:gd name="adj" fmla="val 25482"/>
            </a:avLst>
          </a:prstGeom>
          <a:solidFill>
            <a:srgbClr val="F4D4F7"/>
          </a:solidFill>
          <a:ln/>
        </p:spPr>
        <p:txBody>
          <a:bodyPr/>
          <a:lstStyle/>
          <a:p>
            <a:endParaRPr lang="en-IN"/>
          </a:p>
        </p:txBody>
      </p:sp>
      <p:sp>
        <p:nvSpPr>
          <p:cNvPr id="10" name="Text 7"/>
          <p:cNvSpPr/>
          <p:nvPr/>
        </p:nvSpPr>
        <p:spPr>
          <a:xfrm>
            <a:off x="5460325" y="5162550"/>
            <a:ext cx="2603421" cy="325398"/>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Source Serif 4 Semi Bold" pitchFamily="34" charset="0"/>
                <a:ea typeface="Source Serif 4 Semi Bold" pitchFamily="34" charset="-122"/>
                <a:cs typeface="Source Serif 4 Semi Bold" pitchFamily="34" charset="-120"/>
              </a:rPr>
              <a:t>Privacy Safeguards</a:t>
            </a:r>
            <a:endParaRPr lang="en-US" sz="2050" dirty="0"/>
          </a:p>
        </p:txBody>
      </p:sp>
      <p:sp>
        <p:nvSpPr>
          <p:cNvPr id="11" name="Text 8"/>
          <p:cNvSpPr/>
          <p:nvPr/>
        </p:nvSpPr>
        <p:spPr>
          <a:xfrm>
            <a:off x="5460325" y="5620703"/>
            <a:ext cx="3709630" cy="1416368"/>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Source Sans 3" pitchFamily="34" charset="0"/>
                <a:ea typeface="Source Sans 3" pitchFamily="34" charset="-122"/>
                <a:cs typeface="Source Sans 3" pitchFamily="34" charset="-120"/>
              </a:rPr>
              <a:t>Regulations help to protect user privacy and mitigate the risks associated with the misuse of personal data by platforms.</a:t>
            </a:r>
            <a:endParaRPr lang="en-US" sz="1700" dirty="0"/>
          </a:p>
        </p:txBody>
      </p:sp>
      <p:sp>
        <p:nvSpPr>
          <p:cNvPr id="12" name="Shape 9"/>
          <p:cNvSpPr/>
          <p:nvPr/>
        </p:nvSpPr>
        <p:spPr>
          <a:xfrm>
            <a:off x="9642872" y="4357688"/>
            <a:ext cx="4213027" cy="3263027"/>
          </a:xfrm>
          <a:prstGeom prst="roundRect">
            <a:avLst>
              <a:gd name="adj" fmla="val 2848"/>
            </a:avLst>
          </a:prstGeom>
          <a:solidFill>
            <a:srgbClr val="FFFFFF">
              <a:alpha val="95000"/>
            </a:srgbClr>
          </a:solidFill>
          <a:ln w="30480">
            <a:solidFill>
              <a:srgbClr val="DABADD"/>
            </a:solidFill>
            <a:prstDash val="solid"/>
          </a:ln>
        </p:spPr>
        <p:txBody>
          <a:bodyPr/>
          <a:lstStyle/>
          <a:p>
            <a:endParaRPr lang="en-IN"/>
          </a:p>
        </p:txBody>
      </p:sp>
      <p:sp>
        <p:nvSpPr>
          <p:cNvPr id="13" name="Shape 10"/>
          <p:cNvSpPr/>
          <p:nvPr/>
        </p:nvSpPr>
        <p:spPr>
          <a:xfrm>
            <a:off x="9673352" y="4388168"/>
            <a:ext cx="4152067" cy="221218"/>
          </a:xfrm>
          <a:prstGeom prst="roundRect">
            <a:avLst>
              <a:gd name="adj" fmla="val 25482"/>
            </a:avLst>
          </a:prstGeom>
          <a:solidFill>
            <a:srgbClr val="F4D4F7"/>
          </a:solidFill>
          <a:ln/>
        </p:spPr>
        <p:txBody>
          <a:bodyPr/>
          <a:lstStyle/>
          <a:p>
            <a:endParaRPr lang="en-IN"/>
          </a:p>
        </p:txBody>
      </p:sp>
      <p:sp>
        <p:nvSpPr>
          <p:cNvPr id="14" name="Text 11"/>
          <p:cNvSpPr/>
          <p:nvPr/>
        </p:nvSpPr>
        <p:spPr>
          <a:xfrm>
            <a:off x="9894570" y="4830604"/>
            <a:ext cx="2603421" cy="325398"/>
          </a:xfrm>
          <a:prstGeom prst="rect">
            <a:avLst/>
          </a:prstGeom>
          <a:noFill/>
          <a:ln/>
        </p:spPr>
        <p:txBody>
          <a:bodyPr wrap="none" lIns="0" tIns="0" rIns="0" bIns="0" rtlCol="0" anchor="t"/>
          <a:lstStyle/>
          <a:p>
            <a:pPr marL="0" indent="0" algn="l">
              <a:lnSpc>
                <a:spcPts val="2550"/>
              </a:lnSpc>
              <a:buNone/>
            </a:pPr>
            <a:r>
              <a:rPr lang="en-US" sz="2050" dirty="0">
                <a:solidFill>
                  <a:srgbClr val="272525"/>
                </a:solidFill>
                <a:latin typeface="Source Serif 4 Semi Bold" pitchFamily="34" charset="0"/>
                <a:ea typeface="Source Serif 4 Semi Bold" pitchFamily="34" charset="-122"/>
                <a:cs typeface="Source Serif 4 Semi Bold" pitchFamily="34" charset="-120"/>
              </a:rPr>
              <a:t>Mental Well-being</a:t>
            </a:r>
            <a:endParaRPr lang="en-US" sz="2050" dirty="0"/>
          </a:p>
        </p:txBody>
      </p:sp>
      <p:sp>
        <p:nvSpPr>
          <p:cNvPr id="15" name="Text 12"/>
          <p:cNvSpPr/>
          <p:nvPr/>
        </p:nvSpPr>
        <p:spPr>
          <a:xfrm>
            <a:off x="9894570" y="5288756"/>
            <a:ext cx="3709630" cy="177045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Source Sans 3" pitchFamily="34" charset="0"/>
                <a:ea typeface="Source Sans 3" pitchFamily="34" charset="-122"/>
                <a:cs typeface="Source Sans 3" pitchFamily="34" charset="-120"/>
              </a:rPr>
              <a:t>Targeted limitations can reduce addictive behaviours and negative mental health impacts, particularly among younger users, promoting healthier digital habits.</a:t>
            </a:r>
            <a:endParaRPr lang="en-US" sz="1700" dirty="0"/>
          </a:p>
        </p:txBody>
      </p:sp>
      <p:sp>
        <p:nvSpPr>
          <p:cNvPr id="16" name="Rectangle 15">
            <a:extLst>
              <a:ext uri="{FF2B5EF4-FFF2-40B4-BE49-F238E27FC236}">
                <a16:creationId xmlns:a16="http://schemas.microsoft.com/office/drawing/2014/main" id="{8A1FA0F8-3381-3F9C-587D-8027E4DD7CAB}"/>
              </a:ext>
            </a:extLst>
          </p:cNvPr>
          <p:cNvSpPr/>
          <p:nvPr/>
        </p:nvSpPr>
        <p:spPr>
          <a:xfrm>
            <a:off x="12725400" y="7785100"/>
            <a:ext cx="1838960" cy="353060"/>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898327"/>
            <a:ext cx="8490942" cy="704017"/>
          </a:xfrm>
          <a:prstGeom prst="rect">
            <a:avLst/>
          </a:prstGeom>
          <a:noFill/>
          <a:ln/>
        </p:spPr>
        <p:txBody>
          <a:bodyPr wrap="non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Arguments Against Limitations</a:t>
            </a:r>
            <a:endParaRPr lang="en-US" sz="4400" dirty="0"/>
          </a:p>
        </p:txBody>
      </p:sp>
      <p:sp>
        <p:nvSpPr>
          <p:cNvPr id="3" name="Text 1"/>
          <p:cNvSpPr/>
          <p:nvPr/>
        </p:nvSpPr>
        <p:spPr>
          <a:xfrm>
            <a:off x="837724" y="2176701"/>
            <a:ext cx="7539395"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Critics argue that imposing limitations on social media could directly infringe upon fundamental principles of freedom of speech and expression, essential rights in democratic societies.</a:t>
            </a:r>
            <a:endParaRPr lang="en-US" sz="1850" dirty="0"/>
          </a:p>
        </p:txBody>
      </p:sp>
      <p:sp>
        <p:nvSpPr>
          <p:cNvPr id="4" name="Text 2"/>
          <p:cNvSpPr/>
          <p:nvPr/>
        </p:nvSpPr>
        <p:spPr>
          <a:xfrm>
            <a:off x="837724" y="3541157"/>
            <a:ext cx="7539395"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There is a significant risk of censorship and the potential for regulatory power to be abused, leading to biased content moderation or suppression of dissenting voices.</a:t>
            </a:r>
            <a:endParaRPr lang="en-US" sz="1850" dirty="0"/>
          </a:p>
        </p:txBody>
      </p:sp>
      <p:sp>
        <p:nvSpPr>
          <p:cNvPr id="5" name="Text 3"/>
          <p:cNvSpPr/>
          <p:nvPr/>
        </p:nvSpPr>
        <p:spPr>
          <a:xfrm>
            <a:off x="837724" y="4905613"/>
            <a:ext cx="7539395"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3" pitchFamily="34" charset="0"/>
                <a:ea typeface="Source Sans 3" pitchFamily="34" charset="-122"/>
                <a:cs typeface="Source Sans 3" pitchFamily="34" charset="-120"/>
              </a:rPr>
              <a:t>Overly strict regulations might stifle innovation within the tech sector and limit public access to a diverse range of information and perspectives.</a:t>
            </a:r>
            <a:endParaRPr lang="en-US" sz="1850" dirty="0"/>
          </a:p>
        </p:txBody>
      </p:sp>
      <p:pic>
        <p:nvPicPr>
          <p:cNvPr id="6" name="Image 0" descr="preencoded.png"/>
          <p:cNvPicPr>
            <a:picLocks noChangeAspect="1"/>
          </p:cNvPicPr>
          <p:nvPr/>
        </p:nvPicPr>
        <p:blipFill>
          <a:blip r:embed="rId3"/>
          <a:stretch>
            <a:fillRect/>
          </a:stretch>
        </p:blipFill>
        <p:spPr>
          <a:xfrm>
            <a:off x="8968621" y="2230517"/>
            <a:ext cx="4831556" cy="4831556"/>
          </a:xfrm>
          <a:prstGeom prst="rect">
            <a:avLst/>
          </a:prstGeom>
        </p:spPr>
      </p:pic>
      <p:sp>
        <p:nvSpPr>
          <p:cNvPr id="7" name="Rectangle 6">
            <a:extLst>
              <a:ext uri="{FF2B5EF4-FFF2-40B4-BE49-F238E27FC236}">
                <a16:creationId xmlns:a16="http://schemas.microsoft.com/office/drawing/2014/main" id="{77E31E47-105D-61CF-C470-EDB35F6BC84E}"/>
              </a:ext>
            </a:extLst>
          </p:cNvPr>
          <p:cNvSpPr/>
          <p:nvPr/>
        </p:nvSpPr>
        <p:spPr>
          <a:xfrm>
            <a:off x="12776200" y="7785100"/>
            <a:ext cx="1788160" cy="353060"/>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7919" y="391120"/>
            <a:ext cx="7363381" cy="414933"/>
          </a:xfrm>
          <a:prstGeom prst="rect">
            <a:avLst/>
          </a:prstGeom>
          <a:noFill/>
          <a:ln/>
        </p:spPr>
        <p:txBody>
          <a:bodyPr wrap="none" lIns="0" tIns="0" rIns="0" bIns="0" rtlCol="0" anchor="t"/>
          <a:lstStyle/>
          <a:p>
            <a:pPr marL="0" indent="0" algn="l">
              <a:lnSpc>
                <a:spcPts val="3250"/>
              </a:lnSpc>
              <a:buNone/>
            </a:pPr>
            <a:r>
              <a:rPr lang="en-US" sz="3600" dirty="0">
                <a:solidFill>
                  <a:srgbClr val="D73AD7"/>
                </a:solidFill>
                <a:latin typeface="Source Serif 4 Semi Bold" pitchFamily="34" charset="0"/>
                <a:ea typeface="Source Serif 4 Semi Bold" pitchFamily="34" charset="-122"/>
                <a:cs typeface="Source Serif 4 Semi Bold" pitchFamily="34" charset="-120"/>
              </a:rPr>
              <a:t>Existing Regulations and Policies</a:t>
            </a:r>
            <a:endParaRPr lang="en-US" sz="3600" dirty="0"/>
          </a:p>
        </p:txBody>
      </p:sp>
      <p:sp>
        <p:nvSpPr>
          <p:cNvPr id="3" name="Text 1"/>
          <p:cNvSpPr/>
          <p:nvPr/>
        </p:nvSpPr>
        <p:spPr>
          <a:xfrm>
            <a:off x="497919" y="997803"/>
            <a:ext cx="13634561" cy="227648"/>
          </a:xfrm>
          <a:prstGeom prst="rect">
            <a:avLst/>
          </a:prstGeom>
          <a:noFill/>
          <a:ln/>
        </p:spPr>
        <p:txBody>
          <a:bodyPr wrap="none" lIns="0" tIns="0" rIns="0" bIns="0" rtlCol="0" anchor="t"/>
          <a:lstStyle/>
          <a:p>
            <a:pPr marL="0" indent="0" algn="l">
              <a:lnSpc>
                <a:spcPts val="1750"/>
              </a:lnSpc>
              <a:buNone/>
            </a:pPr>
            <a:r>
              <a:rPr lang="en-US" sz="2000" dirty="0">
                <a:solidFill>
                  <a:srgbClr val="272525"/>
                </a:solidFill>
                <a:latin typeface="Source Sans 3" pitchFamily="34" charset="0"/>
                <a:ea typeface="Source Sans 3" pitchFamily="34" charset="-122"/>
                <a:cs typeface="Source Sans 3" pitchFamily="34" charset="-120"/>
              </a:rPr>
              <a:t>Numerous nations have enacted legislation to govern social media, with a particular focus on safeguarding minors.</a:t>
            </a:r>
            <a:endParaRPr lang="en-US" sz="2000" dirty="0"/>
          </a:p>
        </p:txBody>
      </p:sp>
      <p:sp>
        <p:nvSpPr>
          <p:cNvPr id="4" name="Text 2"/>
          <p:cNvSpPr/>
          <p:nvPr/>
        </p:nvSpPr>
        <p:spPr>
          <a:xfrm>
            <a:off x="497918" y="1406247"/>
            <a:ext cx="6643807" cy="455295"/>
          </a:xfrm>
          <a:prstGeom prst="rect">
            <a:avLst/>
          </a:prstGeom>
          <a:noFill/>
          <a:ln/>
        </p:spPr>
        <p:txBody>
          <a:bodyPr wrap="square" lIns="0" tIns="0" rIns="0" bIns="0" rtlCol="0" anchor="t"/>
          <a:lstStyle/>
          <a:p>
            <a:pPr marL="342900" indent="-342900" algn="l">
              <a:lnSpc>
                <a:spcPts val="1750"/>
              </a:lnSpc>
              <a:buSzPct val="100000"/>
              <a:buChar char="•"/>
            </a:pPr>
            <a:r>
              <a:rPr lang="en-US" sz="1600" dirty="0">
                <a:solidFill>
                  <a:srgbClr val="272525"/>
                </a:solidFill>
                <a:latin typeface="Source Sans 3" pitchFamily="34" charset="0"/>
                <a:ea typeface="Source Sans 3" pitchFamily="34" charset="-122"/>
                <a:cs typeface="Source Sans 3" pitchFamily="34" charset="-120"/>
              </a:rPr>
              <a:t>Examples include mandates for age verification, requirements for parental consent, and restrictions on the collection of data from underage users.</a:t>
            </a:r>
            <a:endParaRPr lang="en-US" sz="1600" dirty="0"/>
          </a:p>
        </p:txBody>
      </p:sp>
      <p:sp>
        <p:nvSpPr>
          <p:cNvPr id="5" name="Text 3"/>
          <p:cNvSpPr/>
          <p:nvPr/>
        </p:nvSpPr>
        <p:spPr>
          <a:xfrm>
            <a:off x="497919" y="2006441"/>
            <a:ext cx="6643807" cy="455295"/>
          </a:xfrm>
          <a:prstGeom prst="rect">
            <a:avLst/>
          </a:prstGeom>
          <a:noFill/>
          <a:ln/>
        </p:spPr>
        <p:txBody>
          <a:bodyPr wrap="square" lIns="0" tIns="0" rIns="0" bIns="0" rtlCol="0" anchor="t"/>
          <a:lstStyle/>
          <a:p>
            <a:pPr marL="342900" indent="-342900" algn="l">
              <a:lnSpc>
                <a:spcPts val="1750"/>
              </a:lnSpc>
              <a:buSzPct val="100000"/>
              <a:buChar char="•"/>
            </a:pPr>
            <a:r>
              <a:rPr lang="en-US" sz="1600" dirty="0">
                <a:solidFill>
                  <a:srgbClr val="272525"/>
                </a:solidFill>
                <a:latin typeface="Source Sans 3" pitchFamily="34" charset="0"/>
                <a:ea typeface="Source Sans 3" pitchFamily="34" charset="-122"/>
                <a:cs typeface="Source Sans 3" pitchFamily="34" charset="-120"/>
              </a:rPr>
              <a:t>In India, new regulations encompass robust content moderation frameworks and accessible grievance redressal mechanisms for users.</a:t>
            </a:r>
            <a:endParaRPr lang="en-US" sz="1600" dirty="0"/>
          </a:p>
        </p:txBody>
      </p:sp>
      <p:pic>
        <p:nvPicPr>
          <p:cNvPr id="6" name="Image 0" descr="preencoded.png"/>
          <p:cNvPicPr>
            <a:picLocks noChangeAspect="1"/>
          </p:cNvPicPr>
          <p:nvPr/>
        </p:nvPicPr>
        <p:blipFill>
          <a:blip r:embed="rId3"/>
          <a:stretch>
            <a:fillRect/>
          </a:stretch>
        </p:blipFill>
        <p:spPr>
          <a:xfrm>
            <a:off x="1312880" y="2763260"/>
            <a:ext cx="5075220" cy="5075220"/>
          </a:xfrm>
          <a:prstGeom prst="rect">
            <a:avLst/>
          </a:prstGeom>
        </p:spPr>
      </p:pic>
      <p:sp>
        <p:nvSpPr>
          <p:cNvPr id="8" name="Rectangle 7">
            <a:extLst>
              <a:ext uri="{FF2B5EF4-FFF2-40B4-BE49-F238E27FC236}">
                <a16:creationId xmlns:a16="http://schemas.microsoft.com/office/drawing/2014/main" id="{F33B4E7B-70B9-398A-99E7-2F33BDE64AAB}"/>
              </a:ext>
            </a:extLst>
          </p:cNvPr>
          <p:cNvSpPr/>
          <p:nvPr/>
        </p:nvSpPr>
        <p:spPr>
          <a:xfrm>
            <a:off x="12750800" y="7785100"/>
            <a:ext cx="1813560" cy="353060"/>
          </a:xfrm>
          <a:prstGeom prst="rect">
            <a:avLst/>
          </a:prstGeom>
          <a:solidFill>
            <a:srgbClr val="FFFEFE"/>
          </a:solidFill>
          <a:ln>
            <a:solidFill>
              <a:srgbClr val="FF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Image 1" descr="preencoded.png"/>
          <p:cNvPicPr>
            <a:picLocks noChangeAspect="1"/>
          </p:cNvPicPr>
          <p:nvPr/>
        </p:nvPicPr>
        <p:blipFill>
          <a:blip r:embed="rId4"/>
          <a:stretch>
            <a:fillRect/>
          </a:stretch>
        </p:blipFill>
        <p:spPr>
          <a:xfrm>
            <a:off x="7861300" y="1668841"/>
            <a:ext cx="6169639" cy="61696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3782" y="916900"/>
            <a:ext cx="7127915" cy="616744"/>
          </a:xfrm>
          <a:prstGeom prst="rect">
            <a:avLst/>
          </a:prstGeom>
          <a:noFill/>
          <a:ln/>
        </p:spPr>
        <p:txBody>
          <a:bodyPr wrap="non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Potential Types of Limitations</a:t>
            </a:r>
            <a:endParaRPr lang="en-US" sz="3850" dirty="0"/>
          </a:p>
        </p:txBody>
      </p:sp>
      <p:sp>
        <p:nvSpPr>
          <p:cNvPr id="4" name="Shape 1"/>
          <p:cNvSpPr/>
          <p:nvPr/>
        </p:nvSpPr>
        <p:spPr>
          <a:xfrm>
            <a:off x="733782" y="1848088"/>
            <a:ext cx="7676436" cy="1569958"/>
          </a:xfrm>
          <a:prstGeom prst="roundRect">
            <a:avLst>
              <a:gd name="adj" fmla="val 5609"/>
            </a:avLst>
          </a:prstGeom>
          <a:solidFill>
            <a:srgbClr val="FFFFFF">
              <a:alpha val="95000"/>
            </a:srgbClr>
          </a:solidFill>
          <a:ln w="22860">
            <a:solidFill>
              <a:srgbClr val="DABADD"/>
            </a:solidFill>
            <a:prstDash val="solid"/>
          </a:ln>
        </p:spPr>
        <p:txBody>
          <a:bodyPr/>
          <a:lstStyle/>
          <a:p>
            <a:endParaRPr lang="en-IN"/>
          </a:p>
        </p:txBody>
      </p:sp>
      <p:sp>
        <p:nvSpPr>
          <p:cNvPr id="5" name="Shape 2"/>
          <p:cNvSpPr/>
          <p:nvPr/>
        </p:nvSpPr>
        <p:spPr>
          <a:xfrm>
            <a:off x="756642" y="1870948"/>
            <a:ext cx="838676" cy="1524238"/>
          </a:xfrm>
          <a:prstGeom prst="roundRect">
            <a:avLst>
              <a:gd name="adj" fmla="val 7229"/>
            </a:avLst>
          </a:prstGeom>
          <a:solidFill>
            <a:srgbClr val="F4D4F7"/>
          </a:solidFill>
          <a:ln/>
        </p:spPr>
        <p:txBody>
          <a:bodyPr/>
          <a:lstStyle/>
          <a:p>
            <a:endParaRPr lang="en-IN"/>
          </a:p>
        </p:txBody>
      </p:sp>
      <p:sp>
        <p:nvSpPr>
          <p:cNvPr id="6" name="Text 3"/>
          <p:cNvSpPr/>
          <p:nvPr/>
        </p:nvSpPr>
        <p:spPr>
          <a:xfrm>
            <a:off x="1014889" y="2436495"/>
            <a:ext cx="314444" cy="393025"/>
          </a:xfrm>
          <a:prstGeom prst="rect">
            <a:avLst/>
          </a:prstGeom>
          <a:noFill/>
          <a:ln/>
        </p:spPr>
        <p:txBody>
          <a:bodyPr wrap="none" lIns="0" tIns="0" rIns="0" bIns="0" rtlCol="0" anchor="t"/>
          <a:lstStyle/>
          <a:p>
            <a:pPr marL="0" indent="0" algn="l">
              <a:lnSpc>
                <a:spcPts val="2450"/>
              </a:lnSpc>
              <a:buNone/>
            </a:pPr>
            <a:r>
              <a:rPr lang="en-US" sz="2450" dirty="0">
                <a:solidFill>
                  <a:srgbClr val="272525"/>
                </a:solidFill>
                <a:latin typeface="Source Serif 4 Semi Bold" pitchFamily="34" charset="0"/>
                <a:ea typeface="Source Serif 4 Semi Bold" pitchFamily="34" charset="-122"/>
                <a:cs typeface="Source Serif 4 Semi Bold" pitchFamily="34" charset="-120"/>
              </a:rPr>
              <a:t>1</a:t>
            </a:r>
            <a:endParaRPr lang="en-US" sz="2450" dirty="0"/>
          </a:p>
        </p:txBody>
      </p:sp>
      <p:sp>
        <p:nvSpPr>
          <p:cNvPr id="7" name="Text 4"/>
          <p:cNvSpPr/>
          <p:nvPr/>
        </p:nvSpPr>
        <p:spPr>
          <a:xfrm>
            <a:off x="1804988" y="2080617"/>
            <a:ext cx="2466737" cy="308372"/>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Content Moderation</a:t>
            </a:r>
            <a:endParaRPr lang="en-US" sz="1900" dirty="0"/>
          </a:p>
        </p:txBody>
      </p:sp>
      <p:sp>
        <p:nvSpPr>
          <p:cNvPr id="8" name="Text 5"/>
          <p:cNvSpPr/>
          <p:nvPr/>
        </p:nvSpPr>
        <p:spPr>
          <a:xfrm>
            <a:off x="1804988" y="2514719"/>
            <a:ext cx="6372701" cy="670798"/>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Source Sans 3" pitchFamily="34" charset="0"/>
                <a:ea typeface="Source Sans 3" pitchFamily="34" charset="-122"/>
                <a:cs typeface="Source Sans 3" pitchFamily="34" charset="-120"/>
              </a:rPr>
              <a:t>Implementation of advanced systems and human oversight for content moderation and fact-checking to identify and address harmful material.</a:t>
            </a:r>
            <a:endParaRPr lang="en-US" sz="1650" dirty="0"/>
          </a:p>
        </p:txBody>
      </p:sp>
      <p:sp>
        <p:nvSpPr>
          <p:cNvPr id="9" name="Shape 6"/>
          <p:cNvSpPr/>
          <p:nvPr/>
        </p:nvSpPr>
        <p:spPr>
          <a:xfrm>
            <a:off x="733782" y="3627715"/>
            <a:ext cx="7676436" cy="1569958"/>
          </a:xfrm>
          <a:prstGeom prst="roundRect">
            <a:avLst>
              <a:gd name="adj" fmla="val 5609"/>
            </a:avLst>
          </a:prstGeom>
          <a:solidFill>
            <a:srgbClr val="FFFFFF">
              <a:alpha val="95000"/>
            </a:srgbClr>
          </a:solidFill>
          <a:ln w="22860">
            <a:solidFill>
              <a:srgbClr val="DABADD"/>
            </a:solidFill>
            <a:prstDash val="solid"/>
          </a:ln>
        </p:spPr>
        <p:txBody>
          <a:bodyPr/>
          <a:lstStyle/>
          <a:p>
            <a:endParaRPr lang="en-IN"/>
          </a:p>
        </p:txBody>
      </p:sp>
      <p:sp>
        <p:nvSpPr>
          <p:cNvPr id="10" name="Shape 7"/>
          <p:cNvSpPr/>
          <p:nvPr/>
        </p:nvSpPr>
        <p:spPr>
          <a:xfrm>
            <a:off x="756642" y="3650575"/>
            <a:ext cx="838676" cy="1524238"/>
          </a:xfrm>
          <a:prstGeom prst="roundRect">
            <a:avLst>
              <a:gd name="adj" fmla="val 7229"/>
            </a:avLst>
          </a:prstGeom>
          <a:solidFill>
            <a:srgbClr val="F4D4F7"/>
          </a:solidFill>
          <a:ln/>
        </p:spPr>
        <p:txBody>
          <a:bodyPr/>
          <a:lstStyle/>
          <a:p>
            <a:endParaRPr lang="en-IN"/>
          </a:p>
        </p:txBody>
      </p:sp>
      <p:sp>
        <p:nvSpPr>
          <p:cNvPr id="11" name="Text 8"/>
          <p:cNvSpPr/>
          <p:nvPr/>
        </p:nvSpPr>
        <p:spPr>
          <a:xfrm>
            <a:off x="1014889" y="4216122"/>
            <a:ext cx="314444" cy="393025"/>
          </a:xfrm>
          <a:prstGeom prst="rect">
            <a:avLst/>
          </a:prstGeom>
          <a:noFill/>
          <a:ln/>
        </p:spPr>
        <p:txBody>
          <a:bodyPr wrap="none" lIns="0" tIns="0" rIns="0" bIns="0" rtlCol="0" anchor="t"/>
          <a:lstStyle/>
          <a:p>
            <a:pPr marL="0" indent="0" algn="l">
              <a:lnSpc>
                <a:spcPts val="2450"/>
              </a:lnSpc>
              <a:buNone/>
            </a:pPr>
            <a:r>
              <a:rPr lang="en-US" sz="2450" dirty="0">
                <a:solidFill>
                  <a:srgbClr val="272525"/>
                </a:solidFill>
                <a:latin typeface="Source Serif 4 Semi Bold" pitchFamily="34" charset="0"/>
                <a:ea typeface="Source Serif 4 Semi Bold" pitchFamily="34" charset="-122"/>
                <a:cs typeface="Source Serif 4 Semi Bold" pitchFamily="34" charset="-120"/>
              </a:rPr>
              <a:t>2</a:t>
            </a:r>
            <a:endParaRPr lang="en-US" sz="2450" dirty="0"/>
          </a:p>
        </p:txBody>
      </p:sp>
      <p:sp>
        <p:nvSpPr>
          <p:cNvPr id="12" name="Text 9"/>
          <p:cNvSpPr/>
          <p:nvPr/>
        </p:nvSpPr>
        <p:spPr>
          <a:xfrm>
            <a:off x="1804988" y="3860244"/>
            <a:ext cx="2821424" cy="308372"/>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Age &amp; Parental Controls</a:t>
            </a:r>
            <a:endParaRPr lang="en-US" sz="1900" dirty="0"/>
          </a:p>
        </p:txBody>
      </p:sp>
      <p:sp>
        <p:nvSpPr>
          <p:cNvPr id="13" name="Text 10"/>
          <p:cNvSpPr/>
          <p:nvPr/>
        </p:nvSpPr>
        <p:spPr>
          <a:xfrm>
            <a:off x="1804988" y="4294346"/>
            <a:ext cx="6372701" cy="670798"/>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Source Sans 3" pitchFamily="34" charset="0"/>
                <a:ea typeface="Source Sans 3" pitchFamily="34" charset="-122"/>
                <a:cs typeface="Source Sans 3" pitchFamily="34" charset="-120"/>
              </a:rPr>
              <a:t>Strict age restrictions for platform access and enhanced parental control features to ensure a safer environment for younger users.</a:t>
            </a:r>
            <a:endParaRPr lang="en-US" sz="1650" dirty="0"/>
          </a:p>
        </p:txBody>
      </p:sp>
      <p:sp>
        <p:nvSpPr>
          <p:cNvPr id="14" name="Shape 11"/>
          <p:cNvSpPr/>
          <p:nvPr/>
        </p:nvSpPr>
        <p:spPr>
          <a:xfrm>
            <a:off x="733782" y="5407343"/>
            <a:ext cx="7676436" cy="1905357"/>
          </a:xfrm>
          <a:prstGeom prst="roundRect">
            <a:avLst>
              <a:gd name="adj" fmla="val 4622"/>
            </a:avLst>
          </a:prstGeom>
          <a:solidFill>
            <a:srgbClr val="FFFFFF">
              <a:alpha val="95000"/>
            </a:srgbClr>
          </a:solidFill>
          <a:ln w="22860">
            <a:solidFill>
              <a:srgbClr val="DABADD"/>
            </a:solidFill>
            <a:prstDash val="solid"/>
          </a:ln>
        </p:spPr>
        <p:txBody>
          <a:bodyPr/>
          <a:lstStyle/>
          <a:p>
            <a:endParaRPr lang="en-IN"/>
          </a:p>
        </p:txBody>
      </p:sp>
      <p:sp>
        <p:nvSpPr>
          <p:cNvPr id="15" name="Shape 12"/>
          <p:cNvSpPr/>
          <p:nvPr/>
        </p:nvSpPr>
        <p:spPr>
          <a:xfrm>
            <a:off x="756642" y="5430203"/>
            <a:ext cx="838676" cy="1859637"/>
          </a:xfrm>
          <a:prstGeom prst="roundRect">
            <a:avLst>
              <a:gd name="adj" fmla="val 7229"/>
            </a:avLst>
          </a:prstGeom>
          <a:solidFill>
            <a:srgbClr val="F4D4F7"/>
          </a:solidFill>
          <a:ln/>
        </p:spPr>
        <p:txBody>
          <a:bodyPr/>
          <a:lstStyle/>
          <a:p>
            <a:endParaRPr lang="en-IN"/>
          </a:p>
        </p:txBody>
      </p:sp>
      <p:sp>
        <p:nvSpPr>
          <p:cNvPr id="16" name="Text 13"/>
          <p:cNvSpPr/>
          <p:nvPr/>
        </p:nvSpPr>
        <p:spPr>
          <a:xfrm>
            <a:off x="1014889" y="6163508"/>
            <a:ext cx="314444" cy="393025"/>
          </a:xfrm>
          <a:prstGeom prst="rect">
            <a:avLst/>
          </a:prstGeom>
          <a:noFill/>
          <a:ln/>
        </p:spPr>
        <p:txBody>
          <a:bodyPr wrap="none" lIns="0" tIns="0" rIns="0" bIns="0" rtlCol="0" anchor="t"/>
          <a:lstStyle/>
          <a:p>
            <a:pPr marL="0" indent="0" algn="l">
              <a:lnSpc>
                <a:spcPts val="2450"/>
              </a:lnSpc>
              <a:buNone/>
            </a:pPr>
            <a:r>
              <a:rPr lang="en-US" sz="2450" dirty="0">
                <a:solidFill>
                  <a:srgbClr val="272525"/>
                </a:solidFill>
                <a:latin typeface="Source Serif 4 Semi Bold" pitchFamily="34" charset="0"/>
                <a:ea typeface="Source Serif 4 Semi Bold" pitchFamily="34" charset="-122"/>
                <a:cs typeface="Source Serif 4 Semi Bold" pitchFamily="34" charset="-120"/>
              </a:rPr>
              <a:t>3</a:t>
            </a:r>
            <a:endParaRPr lang="en-US" sz="2450" dirty="0"/>
          </a:p>
        </p:txBody>
      </p:sp>
      <p:sp>
        <p:nvSpPr>
          <p:cNvPr id="17" name="Text 14"/>
          <p:cNvSpPr/>
          <p:nvPr/>
        </p:nvSpPr>
        <p:spPr>
          <a:xfrm>
            <a:off x="1804988" y="5639872"/>
            <a:ext cx="2512933" cy="308372"/>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Data Protection Laws</a:t>
            </a:r>
            <a:endParaRPr lang="en-US" sz="1900" dirty="0"/>
          </a:p>
        </p:txBody>
      </p:sp>
      <p:sp>
        <p:nvSpPr>
          <p:cNvPr id="18" name="Text 15"/>
          <p:cNvSpPr/>
          <p:nvPr/>
        </p:nvSpPr>
        <p:spPr>
          <a:xfrm>
            <a:off x="1804988" y="6073973"/>
            <a:ext cx="6372701" cy="1006197"/>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Source Sans 3" pitchFamily="34" charset="0"/>
                <a:ea typeface="Source Sans 3" pitchFamily="34" charset="-122"/>
                <a:cs typeface="Source Sans 3" pitchFamily="34" charset="-120"/>
              </a:rPr>
              <a:t>Enforcement of stringent data protection laws and limits on how platforms can use algorithmic targeting for advertising or content delivery.</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02112"/>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The Crucial Role of Social Media Companies</a:t>
            </a:r>
            <a:endParaRPr lang="en-US" sz="4400" dirty="0"/>
          </a:p>
        </p:txBody>
      </p:sp>
      <p:sp>
        <p:nvSpPr>
          <p:cNvPr id="4" name="Text 1"/>
          <p:cNvSpPr/>
          <p:nvPr/>
        </p:nvSpPr>
        <p:spPr>
          <a:xfrm>
            <a:off x="1196697" y="2828092"/>
            <a:ext cx="7109579" cy="1689259"/>
          </a:xfrm>
          <a:prstGeom prst="rect">
            <a:avLst/>
          </a:prstGeom>
          <a:noFill/>
          <a:ln/>
        </p:spPr>
        <p:txBody>
          <a:bodyPr wrap="square" lIns="0" tIns="0" rIns="0" bIns="0" rtlCol="0" anchor="t"/>
          <a:lstStyle/>
          <a:p>
            <a:pPr marL="0" indent="0" algn="l">
              <a:lnSpc>
                <a:spcPts val="3300"/>
              </a:lnSpc>
              <a:buNone/>
            </a:pPr>
            <a:r>
              <a:rPr lang="en-US" sz="2650" dirty="0">
                <a:solidFill>
                  <a:srgbClr val="D73AD7"/>
                </a:solidFill>
                <a:latin typeface="Source Serif 4 Semi Bold" pitchFamily="34" charset="0"/>
                <a:ea typeface="Source Serif 4 Semi Bold" pitchFamily="34" charset="-122"/>
                <a:cs typeface="Source Serif 4 Semi Bold" pitchFamily="34" charset="-120"/>
              </a:rPr>
              <a:t>Platforms must embrace their responsibility for proactive self-regulation and uphold unwavering transparency in their operations.</a:t>
            </a:r>
            <a:endParaRPr lang="en-US" sz="2650" dirty="0"/>
          </a:p>
        </p:txBody>
      </p:sp>
      <p:sp>
        <p:nvSpPr>
          <p:cNvPr id="5" name="Shape 2"/>
          <p:cNvSpPr/>
          <p:nvPr/>
        </p:nvSpPr>
        <p:spPr>
          <a:xfrm>
            <a:off x="837724" y="2469118"/>
            <a:ext cx="30480" cy="2407206"/>
          </a:xfrm>
          <a:prstGeom prst="rect">
            <a:avLst/>
          </a:prstGeom>
          <a:solidFill>
            <a:srgbClr val="D75BE2"/>
          </a:solidFill>
          <a:ln/>
        </p:spPr>
        <p:txBody>
          <a:bodyPr/>
          <a:lstStyle/>
          <a:p>
            <a:endParaRPr lang="en-IN"/>
          </a:p>
        </p:txBody>
      </p:sp>
      <p:sp>
        <p:nvSpPr>
          <p:cNvPr id="6" name="Text 3"/>
          <p:cNvSpPr/>
          <p:nvPr/>
        </p:nvSpPr>
        <p:spPr>
          <a:xfrm>
            <a:off x="837724" y="5145524"/>
            <a:ext cx="7468553" cy="1149072"/>
          </a:xfrm>
          <a:prstGeom prst="rect">
            <a:avLst/>
          </a:prstGeom>
          <a:noFill/>
          <a:ln/>
        </p:spPr>
        <p:txBody>
          <a:bodyPr wrap="square" lIns="0" tIns="0" rIns="0" bIns="0" rtlCol="0" anchor="t"/>
          <a:lstStyle/>
          <a:p>
            <a:pPr marL="342900" indent="-342900" algn="l">
              <a:lnSpc>
                <a:spcPts val="3000"/>
              </a:lnSpc>
              <a:buSzPct val="100000"/>
              <a:buChar char="•"/>
            </a:pPr>
            <a:r>
              <a:rPr lang="en-US" sz="2000" dirty="0">
                <a:solidFill>
                  <a:srgbClr val="272525"/>
                </a:solidFill>
                <a:latin typeface="Source Sans 3" pitchFamily="34" charset="0"/>
                <a:ea typeface="Source Sans 3" pitchFamily="34" charset="-122"/>
                <a:cs typeface="Source Sans 3" pitchFamily="34" charset="-120"/>
              </a:rPr>
              <a:t>They should develop and implement user-friendly tools that enable individuals to easily report harmful content and manage their privacy settings effectively.</a:t>
            </a:r>
            <a:endParaRPr lang="en-US" sz="2000" dirty="0"/>
          </a:p>
        </p:txBody>
      </p:sp>
      <p:sp>
        <p:nvSpPr>
          <p:cNvPr id="7" name="Text 4"/>
          <p:cNvSpPr/>
          <p:nvPr/>
        </p:nvSpPr>
        <p:spPr>
          <a:xfrm>
            <a:off x="837724" y="6378297"/>
            <a:ext cx="7468553" cy="1149072"/>
          </a:xfrm>
          <a:prstGeom prst="rect">
            <a:avLst/>
          </a:prstGeom>
          <a:noFill/>
          <a:ln/>
        </p:spPr>
        <p:txBody>
          <a:bodyPr wrap="square" lIns="0" tIns="0" rIns="0" bIns="0" rtlCol="0" anchor="t"/>
          <a:lstStyle/>
          <a:p>
            <a:pPr marL="342900" indent="-342900" algn="l">
              <a:lnSpc>
                <a:spcPts val="3000"/>
              </a:lnSpc>
              <a:buSzPct val="100000"/>
              <a:buChar char="•"/>
            </a:pPr>
            <a:r>
              <a:rPr lang="en-US" sz="2000" dirty="0">
                <a:solidFill>
                  <a:srgbClr val="272525"/>
                </a:solidFill>
                <a:latin typeface="Source Sans 3" pitchFamily="34" charset="0"/>
                <a:ea typeface="Source Sans 3" pitchFamily="34" charset="-122"/>
                <a:cs typeface="Source Sans 3" pitchFamily="34" charset="-120"/>
              </a:rPr>
              <a:t>Collaborative efforts with governmental bodies are essential to strike a delicate balance between ensuring user safety and preserving fundamental freedoms on digital platforms.</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731</Words>
  <Application>Microsoft Office PowerPoint</Application>
  <PresentationFormat>Custom</PresentationFormat>
  <Paragraphs>71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Source Serif 4 Semi Bold</vt:lpstr>
      <vt:lpstr>Source Sans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Yuvraj Nakwal</cp:lastModifiedBy>
  <cp:revision>1</cp:revision>
  <dcterms:created xsi:type="dcterms:W3CDTF">2025-11-16T09:37:46Z</dcterms:created>
  <dcterms:modified xsi:type="dcterms:W3CDTF">2025-11-16T17:45:13Z</dcterms:modified>
</cp:coreProperties>
</file>